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84" r:id="rId3"/>
    <p:sldId id="258" r:id="rId4"/>
    <p:sldId id="263" r:id="rId5"/>
    <p:sldId id="259" r:id="rId6"/>
    <p:sldId id="260" r:id="rId7"/>
    <p:sldId id="264" r:id="rId8"/>
    <p:sldId id="273" r:id="rId9"/>
    <p:sldId id="272" r:id="rId10"/>
    <p:sldId id="283" r:id="rId11"/>
    <p:sldId id="265" r:id="rId12"/>
    <p:sldId id="262" r:id="rId13"/>
    <p:sldId id="274" r:id="rId14"/>
    <p:sldId id="271" r:id="rId15"/>
    <p:sldId id="266" r:id="rId16"/>
    <p:sldId id="268" r:id="rId17"/>
    <p:sldId id="280" r:id="rId18"/>
    <p:sldId id="278" r:id="rId19"/>
    <p:sldId id="281" r:id="rId20"/>
    <p:sldId id="279" r:id="rId21"/>
    <p:sldId id="276" r:id="rId22"/>
    <p:sldId id="282" r:id="rId23"/>
    <p:sldId id="270"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8CEDD1-3206-4868-B1FA-D96349E4A5FA}" type="doc">
      <dgm:prSet loTypeId="urn:microsoft.com/office/officeart/2005/8/layout/hProcess11" loCatId="process" qsTypeId="urn:microsoft.com/office/officeart/2005/8/quickstyle/simple1" qsCatId="simple" csTypeId="urn:microsoft.com/office/officeart/2005/8/colors/accent3_1" csCatId="accent3" phldr="1"/>
      <dgm:spPr/>
    </dgm:pt>
    <dgm:pt modelId="{64D766F7-9F3E-495D-A558-57342390F904}">
      <dgm:prSet phldrT="[Texte]"/>
      <dgm:spPr/>
      <dgm:t>
        <a:bodyPr/>
        <a:lstStyle/>
        <a:p>
          <a:r>
            <a:rPr lang="fr-CA" dirty="0" smtClean="0"/>
            <a:t>Choisir le sujet</a:t>
          </a:r>
          <a:endParaRPr lang="fr-CA" dirty="0"/>
        </a:p>
      </dgm:t>
    </dgm:pt>
    <dgm:pt modelId="{2AECA99E-2509-4E9D-B700-00FC944D1D98}" type="parTrans" cxnId="{D03CFFC4-02F3-4F89-AF04-2A6E8429FE60}">
      <dgm:prSet/>
      <dgm:spPr/>
      <dgm:t>
        <a:bodyPr/>
        <a:lstStyle/>
        <a:p>
          <a:endParaRPr lang="fr-CA"/>
        </a:p>
      </dgm:t>
    </dgm:pt>
    <dgm:pt modelId="{621F7099-26DC-456C-8437-7E272E8ED2BB}" type="sibTrans" cxnId="{D03CFFC4-02F3-4F89-AF04-2A6E8429FE60}">
      <dgm:prSet/>
      <dgm:spPr/>
      <dgm:t>
        <a:bodyPr/>
        <a:lstStyle/>
        <a:p>
          <a:endParaRPr lang="fr-CA"/>
        </a:p>
      </dgm:t>
    </dgm:pt>
    <dgm:pt modelId="{512848C4-D924-4369-9FB5-897AB2B14CD6}">
      <dgm:prSet phldrT="[Texte]"/>
      <dgm:spPr/>
      <dgm:t>
        <a:bodyPr/>
        <a:lstStyle/>
        <a:p>
          <a:r>
            <a:rPr lang="fr-CA" dirty="0" smtClean="0"/>
            <a:t>Organiser le projet</a:t>
          </a:r>
          <a:endParaRPr lang="fr-CA" dirty="0"/>
        </a:p>
      </dgm:t>
    </dgm:pt>
    <dgm:pt modelId="{6D7736C8-A6BF-42EC-A7F8-77938A89A97B}" type="parTrans" cxnId="{1F001537-8ADD-4CB7-8EFC-2F885B6930E1}">
      <dgm:prSet/>
      <dgm:spPr/>
      <dgm:t>
        <a:bodyPr/>
        <a:lstStyle/>
        <a:p>
          <a:endParaRPr lang="fr-CA"/>
        </a:p>
      </dgm:t>
    </dgm:pt>
    <dgm:pt modelId="{6D9E9EF9-5B59-4A0C-8843-B68C1A33B7E1}" type="sibTrans" cxnId="{1F001537-8ADD-4CB7-8EFC-2F885B6930E1}">
      <dgm:prSet/>
      <dgm:spPr/>
      <dgm:t>
        <a:bodyPr/>
        <a:lstStyle/>
        <a:p>
          <a:endParaRPr lang="fr-CA"/>
        </a:p>
      </dgm:t>
    </dgm:pt>
    <dgm:pt modelId="{5C7528E2-5C51-4E96-A6BB-499C03B09D09}">
      <dgm:prSet phldrT="[Texte]"/>
      <dgm:spPr/>
      <dgm:t>
        <a:bodyPr/>
        <a:lstStyle/>
        <a:p>
          <a:r>
            <a:rPr lang="fr-CA" dirty="0" smtClean="0"/>
            <a:t>Former les équipes</a:t>
          </a:r>
          <a:endParaRPr lang="fr-CA" dirty="0"/>
        </a:p>
      </dgm:t>
    </dgm:pt>
    <dgm:pt modelId="{138F5D72-84B6-45D6-AB9A-C32973CFDC0E}" type="parTrans" cxnId="{929E4239-72B5-443A-A6E5-FE2E71051284}">
      <dgm:prSet/>
      <dgm:spPr/>
      <dgm:t>
        <a:bodyPr/>
        <a:lstStyle/>
        <a:p>
          <a:endParaRPr lang="fr-CA"/>
        </a:p>
      </dgm:t>
    </dgm:pt>
    <dgm:pt modelId="{488BF799-B1BB-4AC1-BA0B-A2AC66AD52F1}" type="sibTrans" cxnId="{929E4239-72B5-443A-A6E5-FE2E71051284}">
      <dgm:prSet/>
      <dgm:spPr/>
      <dgm:t>
        <a:bodyPr/>
        <a:lstStyle/>
        <a:p>
          <a:endParaRPr lang="fr-CA"/>
        </a:p>
      </dgm:t>
    </dgm:pt>
    <dgm:pt modelId="{66C3FE47-9EDA-4544-A1C8-BE50DA20A4A3}">
      <dgm:prSet phldrT="[Texte]"/>
      <dgm:spPr/>
      <dgm:t>
        <a:bodyPr/>
        <a:lstStyle/>
        <a:p>
          <a:r>
            <a:rPr lang="fr-CA" dirty="0" smtClean="0"/>
            <a:t>Superviser les équipes</a:t>
          </a:r>
          <a:endParaRPr lang="fr-CA" dirty="0"/>
        </a:p>
      </dgm:t>
    </dgm:pt>
    <dgm:pt modelId="{17F2493D-3551-47E0-BABF-BF3C42F9FC4A}" type="parTrans" cxnId="{401BB2EF-0EFF-4173-AA23-D4317C30E173}">
      <dgm:prSet/>
      <dgm:spPr/>
      <dgm:t>
        <a:bodyPr/>
        <a:lstStyle/>
        <a:p>
          <a:endParaRPr lang="fr-CA"/>
        </a:p>
      </dgm:t>
    </dgm:pt>
    <dgm:pt modelId="{014793C6-9214-424D-9A7C-B7AD625D4DA7}" type="sibTrans" cxnId="{401BB2EF-0EFF-4173-AA23-D4317C30E173}">
      <dgm:prSet/>
      <dgm:spPr/>
      <dgm:t>
        <a:bodyPr/>
        <a:lstStyle/>
        <a:p>
          <a:endParaRPr lang="fr-CA"/>
        </a:p>
      </dgm:t>
    </dgm:pt>
    <dgm:pt modelId="{9F4EB558-24E5-4200-9015-84DBBD176909}">
      <dgm:prSet phldrT="[Texte]"/>
      <dgm:spPr/>
      <dgm:t>
        <a:bodyPr/>
        <a:lstStyle/>
        <a:p>
          <a:r>
            <a:rPr lang="fr-CA" dirty="0" smtClean="0"/>
            <a:t>Évaluer</a:t>
          </a:r>
          <a:endParaRPr lang="fr-CA" dirty="0"/>
        </a:p>
      </dgm:t>
    </dgm:pt>
    <dgm:pt modelId="{C5272718-6967-4EF5-B206-EBA2821634E5}" type="parTrans" cxnId="{54DC7C04-EBBF-455C-94C5-1AF8A3ACF973}">
      <dgm:prSet/>
      <dgm:spPr/>
      <dgm:t>
        <a:bodyPr/>
        <a:lstStyle/>
        <a:p>
          <a:endParaRPr lang="fr-CA"/>
        </a:p>
      </dgm:t>
    </dgm:pt>
    <dgm:pt modelId="{325FBA87-3AB3-4FF2-86A7-2F3364CAB542}" type="sibTrans" cxnId="{54DC7C04-EBBF-455C-94C5-1AF8A3ACF973}">
      <dgm:prSet/>
      <dgm:spPr/>
      <dgm:t>
        <a:bodyPr/>
        <a:lstStyle/>
        <a:p>
          <a:endParaRPr lang="fr-CA"/>
        </a:p>
      </dgm:t>
    </dgm:pt>
    <dgm:pt modelId="{303A358E-45FA-4977-9864-6C026354DE06}" type="pres">
      <dgm:prSet presAssocID="{B68CEDD1-3206-4868-B1FA-D96349E4A5FA}" presName="Name0" presStyleCnt="0">
        <dgm:presLayoutVars>
          <dgm:dir/>
          <dgm:resizeHandles val="exact"/>
        </dgm:presLayoutVars>
      </dgm:prSet>
      <dgm:spPr/>
    </dgm:pt>
    <dgm:pt modelId="{EE58BEF7-E37C-40BD-8E07-DACFF4E1438D}" type="pres">
      <dgm:prSet presAssocID="{B68CEDD1-3206-4868-B1FA-D96349E4A5FA}" presName="arrow" presStyleLbl="bgShp" presStyleIdx="0" presStyleCnt="1"/>
      <dgm:spPr/>
    </dgm:pt>
    <dgm:pt modelId="{F227169C-D194-4B3B-90CD-DCD90B48C20C}" type="pres">
      <dgm:prSet presAssocID="{B68CEDD1-3206-4868-B1FA-D96349E4A5FA}" presName="points" presStyleCnt="0"/>
      <dgm:spPr/>
    </dgm:pt>
    <dgm:pt modelId="{B7286A0B-1069-47E2-8424-0A6839D4398D}" type="pres">
      <dgm:prSet presAssocID="{64D766F7-9F3E-495D-A558-57342390F904}" presName="compositeA" presStyleCnt="0"/>
      <dgm:spPr/>
    </dgm:pt>
    <dgm:pt modelId="{521A1AAA-2C10-4230-A165-7C192E736D4B}" type="pres">
      <dgm:prSet presAssocID="{64D766F7-9F3E-495D-A558-57342390F904}" presName="textA" presStyleLbl="revTx" presStyleIdx="0" presStyleCnt="5">
        <dgm:presLayoutVars>
          <dgm:bulletEnabled val="1"/>
        </dgm:presLayoutVars>
      </dgm:prSet>
      <dgm:spPr/>
      <dgm:t>
        <a:bodyPr/>
        <a:lstStyle/>
        <a:p>
          <a:endParaRPr lang="fr-CA"/>
        </a:p>
      </dgm:t>
    </dgm:pt>
    <dgm:pt modelId="{766B72E4-BBB6-4FDB-B21C-D5648DB1C062}" type="pres">
      <dgm:prSet presAssocID="{64D766F7-9F3E-495D-A558-57342390F904}" presName="circleA" presStyleLbl="node1" presStyleIdx="0" presStyleCnt="5"/>
      <dgm:spPr/>
    </dgm:pt>
    <dgm:pt modelId="{6CC498AB-8E4E-4647-BAF2-3C960636CAC2}" type="pres">
      <dgm:prSet presAssocID="{64D766F7-9F3E-495D-A558-57342390F904}" presName="spaceA" presStyleCnt="0"/>
      <dgm:spPr/>
    </dgm:pt>
    <dgm:pt modelId="{C5E609F1-1F8C-4B74-A63E-AD7C2984B09B}" type="pres">
      <dgm:prSet presAssocID="{621F7099-26DC-456C-8437-7E272E8ED2BB}" presName="space" presStyleCnt="0"/>
      <dgm:spPr/>
    </dgm:pt>
    <dgm:pt modelId="{BC7930E8-C232-45CF-A66E-F1C83323784F}" type="pres">
      <dgm:prSet presAssocID="{512848C4-D924-4369-9FB5-897AB2B14CD6}" presName="compositeB" presStyleCnt="0"/>
      <dgm:spPr/>
    </dgm:pt>
    <dgm:pt modelId="{FC866C92-8B52-4385-9871-5A4E768C2E29}" type="pres">
      <dgm:prSet presAssocID="{512848C4-D924-4369-9FB5-897AB2B14CD6}" presName="textB" presStyleLbl="revTx" presStyleIdx="1" presStyleCnt="5">
        <dgm:presLayoutVars>
          <dgm:bulletEnabled val="1"/>
        </dgm:presLayoutVars>
      </dgm:prSet>
      <dgm:spPr/>
      <dgm:t>
        <a:bodyPr/>
        <a:lstStyle/>
        <a:p>
          <a:endParaRPr lang="fr-CA"/>
        </a:p>
      </dgm:t>
    </dgm:pt>
    <dgm:pt modelId="{2AC6F423-863A-4D24-A7D8-2C3DD39866D8}" type="pres">
      <dgm:prSet presAssocID="{512848C4-D924-4369-9FB5-897AB2B14CD6}" presName="circleB" presStyleLbl="node1" presStyleIdx="1" presStyleCnt="5"/>
      <dgm:spPr/>
    </dgm:pt>
    <dgm:pt modelId="{8B09ED65-5E0F-48B9-AE7B-ADA774C761E6}" type="pres">
      <dgm:prSet presAssocID="{512848C4-D924-4369-9FB5-897AB2B14CD6}" presName="spaceB" presStyleCnt="0"/>
      <dgm:spPr/>
    </dgm:pt>
    <dgm:pt modelId="{59E77ECF-94D3-4858-A70A-50C0F32F0373}" type="pres">
      <dgm:prSet presAssocID="{6D9E9EF9-5B59-4A0C-8843-B68C1A33B7E1}" presName="space" presStyleCnt="0"/>
      <dgm:spPr/>
    </dgm:pt>
    <dgm:pt modelId="{15E4D856-B72E-4EF4-B6D2-786C23374980}" type="pres">
      <dgm:prSet presAssocID="{5C7528E2-5C51-4E96-A6BB-499C03B09D09}" presName="compositeA" presStyleCnt="0"/>
      <dgm:spPr/>
    </dgm:pt>
    <dgm:pt modelId="{524839DE-B72F-45B1-952D-5C6E58DAC383}" type="pres">
      <dgm:prSet presAssocID="{5C7528E2-5C51-4E96-A6BB-499C03B09D09}" presName="textA" presStyleLbl="revTx" presStyleIdx="2" presStyleCnt="5">
        <dgm:presLayoutVars>
          <dgm:bulletEnabled val="1"/>
        </dgm:presLayoutVars>
      </dgm:prSet>
      <dgm:spPr/>
      <dgm:t>
        <a:bodyPr/>
        <a:lstStyle/>
        <a:p>
          <a:endParaRPr lang="fr-CA"/>
        </a:p>
      </dgm:t>
    </dgm:pt>
    <dgm:pt modelId="{676A999E-D1CE-41D7-8182-AC0B7A467370}" type="pres">
      <dgm:prSet presAssocID="{5C7528E2-5C51-4E96-A6BB-499C03B09D09}" presName="circleA" presStyleLbl="node1" presStyleIdx="2" presStyleCnt="5"/>
      <dgm:spPr/>
    </dgm:pt>
    <dgm:pt modelId="{C986404E-B719-4B0F-AF27-6F65D233C50D}" type="pres">
      <dgm:prSet presAssocID="{5C7528E2-5C51-4E96-A6BB-499C03B09D09}" presName="spaceA" presStyleCnt="0"/>
      <dgm:spPr/>
    </dgm:pt>
    <dgm:pt modelId="{685E12D5-C4B5-4DA0-99D0-79687B9BD489}" type="pres">
      <dgm:prSet presAssocID="{488BF799-B1BB-4AC1-BA0B-A2AC66AD52F1}" presName="space" presStyleCnt="0"/>
      <dgm:spPr/>
    </dgm:pt>
    <dgm:pt modelId="{5D5BF516-46E3-4A13-B3AA-EC6C566D30B2}" type="pres">
      <dgm:prSet presAssocID="{66C3FE47-9EDA-4544-A1C8-BE50DA20A4A3}" presName="compositeB" presStyleCnt="0"/>
      <dgm:spPr/>
    </dgm:pt>
    <dgm:pt modelId="{75FD58FF-54CC-41BF-BE74-9592A0F7FC19}" type="pres">
      <dgm:prSet presAssocID="{66C3FE47-9EDA-4544-A1C8-BE50DA20A4A3}" presName="textB" presStyleLbl="revTx" presStyleIdx="3" presStyleCnt="5">
        <dgm:presLayoutVars>
          <dgm:bulletEnabled val="1"/>
        </dgm:presLayoutVars>
      </dgm:prSet>
      <dgm:spPr/>
      <dgm:t>
        <a:bodyPr/>
        <a:lstStyle/>
        <a:p>
          <a:endParaRPr lang="fr-CA"/>
        </a:p>
      </dgm:t>
    </dgm:pt>
    <dgm:pt modelId="{A2A02B8A-1B1E-4A52-ADF6-D6E6F07F77D1}" type="pres">
      <dgm:prSet presAssocID="{66C3FE47-9EDA-4544-A1C8-BE50DA20A4A3}" presName="circleB" presStyleLbl="node1" presStyleIdx="3" presStyleCnt="5"/>
      <dgm:spPr/>
    </dgm:pt>
    <dgm:pt modelId="{1590D066-5BAD-4259-8AAC-59430523A7D0}" type="pres">
      <dgm:prSet presAssocID="{66C3FE47-9EDA-4544-A1C8-BE50DA20A4A3}" presName="spaceB" presStyleCnt="0"/>
      <dgm:spPr/>
    </dgm:pt>
    <dgm:pt modelId="{F07EE401-F033-4239-9078-64AFA8E05967}" type="pres">
      <dgm:prSet presAssocID="{014793C6-9214-424D-9A7C-B7AD625D4DA7}" presName="space" presStyleCnt="0"/>
      <dgm:spPr/>
    </dgm:pt>
    <dgm:pt modelId="{91A21DA2-EB71-4E61-9D7F-9442C9626FEA}" type="pres">
      <dgm:prSet presAssocID="{9F4EB558-24E5-4200-9015-84DBBD176909}" presName="compositeA" presStyleCnt="0"/>
      <dgm:spPr/>
    </dgm:pt>
    <dgm:pt modelId="{D0BC29F2-1C11-4D35-AF32-091300DAC550}" type="pres">
      <dgm:prSet presAssocID="{9F4EB558-24E5-4200-9015-84DBBD176909}" presName="textA" presStyleLbl="revTx" presStyleIdx="4" presStyleCnt="5">
        <dgm:presLayoutVars>
          <dgm:bulletEnabled val="1"/>
        </dgm:presLayoutVars>
      </dgm:prSet>
      <dgm:spPr/>
      <dgm:t>
        <a:bodyPr/>
        <a:lstStyle/>
        <a:p>
          <a:endParaRPr lang="fr-CA"/>
        </a:p>
      </dgm:t>
    </dgm:pt>
    <dgm:pt modelId="{1B95AA1F-FD86-456D-969B-D297EB0CB6A8}" type="pres">
      <dgm:prSet presAssocID="{9F4EB558-24E5-4200-9015-84DBBD176909}" presName="circleA" presStyleLbl="node1" presStyleIdx="4" presStyleCnt="5"/>
      <dgm:spPr/>
    </dgm:pt>
    <dgm:pt modelId="{DE92CDB5-91B3-4781-B427-501EB7E82850}" type="pres">
      <dgm:prSet presAssocID="{9F4EB558-24E5-4200-9015-84DBBD176909}" presName="spaceA" presStyleCnt="0"/>
      <dgm:spPr/>
    </dgm:pt>
  </dgm:ptLst>
  <dgm:cxnLst>
    <dgm:cxn modelId="{1F001537-8ADD-4CB7-8EFC-2F885B6930E1}" srcId="{B68CEDD1-3206-4868-B1FA-D96349E4A5FA}" destId="{512848C4-D924-4369-9FB5-897AB2B14CD6}" srcOrd="1" destOrd="0" parTransId="{6D7736C8-A6BF-42EC-A7F8-77938A89A97B}" sibTransId="{6D9E9EF9-5B59-4A0C-8843-B68C1A33B7E1}"/>
    <dgm:cxn modelId="{D03CFFC4-02F3-4F89-AF04-2A6E8429FE60}" srcId="{B68CEDD1-3206-4868-B1FA-D96349E4A5FA}" destId="{64D766F7-9F3E-495D-A558-57342390F904}" srcOrd="0" destOrd="0" parTransId="{2AECA99E-2509-4E9D-B700-00FC944D1D98}" sibTransId="{621F7099-26DC-456C-8437-7E272E8ED2BB}"/>
    <dgm:cxn modelId="{929E4239-72B5-443A-A6E5-FE2E71051284}" srcId="{B68CEDD1-3206-4868-B1FA-D96349E4A5FA}" destId="{5C7528E2-5C51-4E96-A6BB-499C03B09D09}" srcOrd="2" destOrd="0" parTransId="{138F5D72-84B6-45D6-AB9A-C32973CFDC0E}" sibTransId="{488BF799-B1BB-4AC1-BA0B-A2AC66AD52F1}"/>
    <dgm:cxn modelId="{401BB2EF-0EFF-4173-AA23-D4317C30E173}" srcId="{B68CEDD1-3206-4868-B1FA-D96349E4A5FA}" destId="{66C3FE47-9EDA-4544-A1C8-BE50DA20A4A3}" srcOrd="3" destOrd="0" parTransId="{17F2493D-3551-47E0-BABF-BF3C42F9FC4A}" sibTransId="{014793C6-9214-424D-9A7C-B7AD625D4DA7}"/>
    <dgm:cxn modelId="{146993D5-4F0D-43D9-9D8F-57F3BF87D2C0}" type="presOf" srcId="{9F4EB558-24E5-4200-9015-84DBBD176909}" destId="{D0BC29F2-1C11-4D35-AF32-091300DAC550}" srcOrd="0" destOrd="0" presId="urn:microsoft.com/office/officeart/2005/8/layout/hProcess11"/>
    <dgm:cxn modelId="{924A4A6F-5BF5-40AF-9C97-581405E92F55}" type="presOf" srcId="{B68CEDD1-3206-4868-B1FA-D96349E4A5FA}" destId="{303A358E-45FA-4977-9864-6C026354DE06}" srcOrd="0" destOrd="0" presId="urn:microsoft.com/office/officeart/2005/8/layout/hProcess11"/>
    <dgm:cxn modelId="{63D2E823-03ED-45CE-8470-92EF0FAB1403}" type="presOf" srcId="{64D766F7-9F3E-495D-A558-57342390F904}" destId="{521A1AAA-2C10-4230-A165-7C192E736D4B}" srcOrd="0" destOrd="0" presId="urn:microsoft.com/office/officeart/2005/8/layout/hProcess11"/>
    <dgm:cxn modelId="{E9DA9480-5ACC-40EB-85CF-817B409D732B}" type="presOf" srcId="{66C3FE47-9EDA-4544-A1C8-BE50DA20A4A3}" destId="{75FD58FF-54CC-41BF-BE74-9592A0F7FC19}" srcOrd="0" destOrd="0" presId="urn:microsoft.com/office/officeart/2005/8/layout/hProcess11"/>
    <dgm:cxn modelId="{9C2AEA9B-802E-4B65-B0C4-7AE0A61387BA}" type="presOf" srcId="{5C7528E2-5C51-4E96-A6BB-499C03B09D09}" destId="{524839DE-B72F-45B1-952D-5C6E58DAC383}" srcOrd="0" destOrd="0" presId="urn:microsoft.com/office/officeart/2005/8/layout/hProcess11"/>
    <dgm:cxn modelId="{2B57A150-75F3-4461-B62E-804CED8C90DC}" type="presOf" srcId="{512848C4-D924-4369-9FB5-897AB2B14CD6}" destId="{FC866C92-8B52-4385-9871-5A4E768C2E29}" srcOrd="0" destOrd="0" presId="urn:microsoft.com/office/officeart/2005/8/layout/hProcess11"/>
    <dgm:cxn modelId="{54DC7C04-EBBF-455C-94C5-1AF8A3ACF973}" srcId="{B68CEDD1-3206-4868-B1FA-D96349E4A5FA}" destId="{9F4EB558-24E5-4200-9015-84DBBD176909}" srcOrd="4" destOrd="0" parTransId="{C5272718-6967-4EF5-B206-EBA2821634E5}" sibTransId="{325FBA87-3AB3-4FF2-86A7-2F3364CAB542}"/>
    <dgm:cxn modelId="{62133DA9-03CC-4B24-899A-4EB3095CC425}" type="presParOf" srcId="{303A358E-45FA-4977-9864-6C026354DE06}" destId="{EE58BEF7-E37C-40BD-8E07-DACFF4E1438D}" srcOrd="0" destOrd="0" presId="urn:microsoft.com/office/officeart/2005/8/layout/hProcess11"/>
    <dgm:cxn modelId="{43D838A2-1878-4937-AB65-CC131BB62129}" type="presParOf" srcId="{303A358E-45FA-4977-9864-6C026354DE06}" destId="{F227169C-D194-4B3B-90CD-DCD90B48C20C}" srcOrd="1" destOrd="0" presId="urn:microsoft.com/office/officeart/2005/8/layout/hProcess11"/>
    <dgm:cxn modelId="{1A5CBC9F-C65B-46B9-9755-EF4017550485}" type="presParOf" srcId="{F227169C-D194-4B3B-90CD-DCD90B48C20C}" destId="{B7286A0B-1069-47E2-8424-0A6839D4398D}" srcOrd="0" destOrd="0" presId="urn:microsoft.com/office/officeart/2005/8/layout/hProcess11"/>
    <dgm:cxn modelId="{77F2E61F-871A-4A2A-96BE-3554A4C5BB15}" type="presParOf" srcId="{B7286A0B-1069-47E2-8424-0A6839D4398D}" destId="{521A1AAA-2C10-4230-A165-7C192E736D4B}" srcOrd="0" destOrd="0" presId="urn:microsoft.com/office/officeart/2005/8/layout/hProcess11"/>
    <dgm:cxn modelId="{7627383A-971F-499A-A0C8-8C073CE4C5A3}" type="presParOf" srcId="{B7286A0B-1069-47E2-8424-0A6839D4398D}" destId="{766B72E4-BBB6-4FDB-B21C-D5648DB1C062}" srcOrd="1" destOrd="0" presId="urn:microsoft.com/office/officeart/2005/8/layout/hProcess11"/>
    <dgm:cxn modelId="{59291C27-C0FE-48FA-80C4-8D77B0F0E46F}" type="presParOf" srcId="{B7286A0B-1069-47E2-8424-0A6839D4398D}" destId="{6CC498AB-8E4E-4647-BAF2-3C960636CAC2}" srcOrd="2" destOrd="0" presId="urn:microsoft.com/office/officeart/2005/8/layout/hProcess11"/>
    <dgm:cxn modelId="{B147C2B4-66C9-42C7-A77F-58E5CA2715B5}" type="presParOf" srcId="{F227169C-D194-4B3B-90CD-DCD90B48C20C}" destId="{C5E609F1-1F8C-4B74-A63E-AD7C2984B09B}" srcOrd="1" destOrd="0" presId="urn:microsoft.com/office/officeart/2005/8/layout/hProcess11"/>
    <dgm:cxn modelId="{F1F63A2F-0923-472E-BA0E-DA2B307C42F5}" type="presParOf" srcId="{F227169C-D194-4B3B-90CD-DCD90B48C20C}" destId="{BC7930E8-C232-45CF-A66E-F1C83323784F}" srcOrd="2" destOrd="0" presId="urn:microsoft.com/office/officeart/2005/8/layout/hProcess11"/>
    <dgm:cxn modelId="{63355856-9A45-47AC-8430-949CE44A6532}" type="presParOf" srcId="{BC7930E8-C232-45CF-A66E-F1C83323784F}" destId="{FC866C92-8B52-4385-9871-5A4E768C2E29}" srcOrd="0" destOrd="0" presId="urn:microsoft.com/office/officeart/2005/8/layout/hProcess11"/>
    <dgm:cxn modelId="{FAB802A8-3B3E-4ABB-8CB0-E9C38D9CFCA9}" type="presParOf" srcId="{BC7930E8-C232-45CF-A66E-F1C83323784F}" destId="{2AC6F423-863A-4D24-A7D8-2C3DD39866D8}" srcOrd="1" destOrd="0" presId="urn:microsoft.com/office/officeart/2005/8/layout/hProcess11"/>
    <dgm:cxn modelId="{23F6F705-6411-4028-89F9-6441B702D86E}" type="presParOf" srcId="{BC7930E8-C232-45CF-A66E-F1C83323784F}" destId="{8B09ED65-5E0F-48B9-AE7B-ADA774C761E6}" srcOrd="2" destOrd="0" presId="urn:microsoft.com/office/officeart/2005/8/layout/hProcess11"/>
    <dgm:cxn modelId="{FE5C810F-7B17-4525-BC25-AC6CE83CF804}" type="presParOf" srcId="{F227169C-D194-4B3B-90CD-DCD90B48C20C}" destId="{59E77ECF-94D3-4858-A70A-50C0F32F0373}" srcOrd="3" destOrd="0" presId="urn:microsoft.com/office/officeart/2005/8/layout/hProcess11"/>
    <dgm:cxn modelId="{9161F10B-C89A-4BC8-87E0-198E967B2554}" type="presParOf" srcId="{F227169C-D194-4B3B-90CD-DCD90B48C20C}" destId="{15E4D856-B72E-4EF4-B6D2-786C23374980}" srcOrd="4" destOrd="0" presId="urn:microsoft.com/office/officeart/2005/8/layout/hProcess11"/>
    <dgm:cxn modelId="{5B78956D-7F88-4B59-BAA8-B64F386A6A16}" type="presParOf" srcId="{15E4D856-B72E-4EF4-B6D2-786C23374980}" destId="{524839DE-B72F-45B1-952D-5C6E58DAC383}" srcOrd="0" destOrd="0" presId="urn:microsoft.com/office/officeart/2005/8/layout/hProcess11"/>
    <dgm:cxn modelId="{0D90EC57-22F0-4F26-82C9-099B02E8E860}" type="presParOf" srcId="{15E4D856-B72E-4EF4-B6D2-786C23374980}" destId="{676A999E-D1CE-41D7-8182-AC0B7A467370}" srcOrd="1" destOrd="0" presId="urn:microsoft.com/office/officeart/2005/8/layout/hProcess11"/>
    <dgm:cxn modelId="{D821DF39-9F43-49DF-BF41-051E6A2771C3}" type="presParOf" srcId="{15E4D856-B72E-4EF4-B6D2-786C23374980}" destId="{C986404E-B719-4B0F-AF27-6F65D233C50D}" srcOrd="2" destOrd="0" presId="urn:microsoft.com/office/officeart/2005/8/layout/hProcess11"/>
    <dgm:cxn modelId="{47C35E7D-AC8A-432C-B2D0-078073140786}" type="presParOf" srcId="{F227169C-D194-4B3B-90CD-DCD90B48C20C}" destId="{685E12D5-C4B5-4DA0-99D0-79687B9BD489}" srcOrd="5" destOrd="0" presId="urn:microsoft.com/office/officeart/2005/8/layout/hProcess11"/>
    <dgm:cxn modelId="{2AF101FA-F186-47D1-B4AA-8CE75C1B231D}" type="presParOf" srcId="{F227169C-D194-4B3B-90CD-DCD90B48C20C}" destId="{5D5BF516-46E3-4A13-B3AA-EC6C566D30B2}" srcOrd="6" destOrd="0" presId="urn:microsoft.com/office/officeart/2005/8/layout/hProcess11"/>
    <dgm:cxn modelId="{D40FC589-459B-42B0-8952-91079278A640}" type="presParOf" srcId="{5D5BF516-46E3-4A13-B3AA-EC6C566D30B2}" destId="{75FD58FF-54CC-41BF-BE74-9592A0F7FC19}" srcOrd="0" destOrd="0" presId="urn:microsoft.com/office/officeart/2005/8/layout/hProcess11"/>
    <dgm:cxn modelId="{F6FE9669-2E02-4217-8A0E-51684D5C6BB2}" type="presParOf" srcId="{5D5BF516-46E3-4A13-B3AA-EC6C566D30B2}" destId="{A2A02B8A-1B1E-4A52-ADF6-D6E6F07F77D1}" srcOrd="1" destOrd="0" presId="urn:microsoft.com/office/officeart/2005/8/layout/hProcess11"/>
    <dgm:cxn modelId="{66B90CF7-6C7E-4439-BFED-7891D836701E}" type="presParOf" srcId="{5D5BF516-46E3-4A13-B3AA-EC6C566D30B2}" destId="{1590D066-5BAD-4259-8AAC-59430523A7D0}" srcOrd="2" destOrd="0" presId="urn:microsoft.com/office/officeart/2005/8/layout/hProcess11"/>
    <dgm:cxn modelId="{6AEFD1F1-F297-4A9F-86DF-725BEFB1B30B}" type="presParOf" srcId="{F227169C-D194-4B3B-90CD-DCD90B48C20C}" destId="{F07EE401-F033-4239-9078-64AFA8E05967}" srcOrd="7" destOrd="0" presId="urn:microsoft.com/office/officeart/2005/8/layout/hProcess11"/>
    <dgm:cxn modelId="{BFAB9CA1-5A89-4425-ADEF-66A0913E9CCF}" type="presParOf" srcId="{F227169C-D194-4B3B-90CD-DCD90B48C20C}" destId="{91A21DA2-EB71-4E61-9D7F-9442C9626FEA}" srcOrd="8" destOrd="0" presId="urn:microsoft.com/office/officeart/2005/8/layout/hProcess11"/>
    <dgm:cxn modelId="{39E681CA-EFD9-47B5-B119-EA74B51C9A39}" type="presParOf" srcId="{91A21DA2-EB71-4E61-9D7F-9442C9626FEA}" destId="{D0BC29F2-1C11-4D35-AF32-091300DAC550}" srcOrd="0" destOrd="0" presId="urn:microsoft.com/office/officeart/2005/8/layout/hProcess11"/>
    <dgm:cxn modelId="{F3BA161F-BD08-47A6-BF9D-B19498F4CD27}" type="presParOf" srcId="{91A21DA2-EB71-4E61-9D7F-9442C9626FEA}" destId="{1B95AA1F-FD86-456D-969B-D297EB0CB6A8}" srcOrd="1" destOrd="0" presId="urn:microsoft.com/office/officeart/2005/8/layout/hProcess11"/>
    <dgm:cxn modelId="{4FC97E8D-AF53-42F2-AB58-128ABA1C87FE}" type="presParOf" srcId="{91A21DA2-EB71-4E61-9D7F-9442C9626FEA}" destId="{DE92CDB5-91B3-4781-B427-501EB7E8285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CB95EA-02B2-44FF-A716-6B0A1B78EF70}" type="doc">
      <dgm:prSet loTypeId="urn:microsoft.com/office/officeart/2005/8/layout/arrow2" loCatId="process" qsTypeId="urn:microsoft.com/office/officeart/2005/8/quickstyle/simple1" qsCatId="simple" csTypeId="urn:microsoft.com/office/officeart/2005/8/colors/accent2_2" csCatId="accent2" phldr="1"/>
      <dgm:spPr/>
    </dgm:pt>
    <dgm:pt modelId="{89CEC8A1-4562-47F8-BB3E-AFA3F705193A}">
      <dgm:prSet phldrT="[Texte]"/>
      <dgm:spPr/>
      <dgm:t>
        <a:bodyPr/>
        <a:lstStyle/>
        <a:p>
          <a:r>
            <a:rPr lang="fr-CA" dirty="0" smtClean="0"/>
            <a:t>Choix du projet</a:t>
          </a:r>
          <a:endParaRPr lang="fr-CA" dirty="0"/>
        </a:p>
      </dgm:t>
    </dgm:pt>
    <dgm:pt modelId="{811CCB84-C97E-47D7-ADE9-ECCE687748B0}" type="parTrans" cxnId="{94BCA0EA-6197-4F22-BEFE-99ECEEC815B1}">
      <dgm:prSet/>
      <dgm:spPr/>
      <dgm:t>
        <a:bodyPr/>
        <a:lstStyle/>
        <a:p>
          <a:endParaRPr lang="fr-CA"/>
        </a:p>
      </dgm:t>
    </dgm:pt>
    <dgm:pt modelId="{EA5B9232-9FD6-41E0-B126-953A4A43FB36}" type="sibTrans" cxnId="{94BCA0EA-6197-4F22-BEFE-99ECEEC815B1}">
      <dgm:prSet/>
      <dgm:spPr/>
      <dgm:t>
        <a:bodyPr/>
        <a:lstStyle/>
        <a:p>
          <a:endParaRPr lang="fr-CA"/>
        </a:p>
      </dgm:t>
    </dgm:pt>
    <dgm:pt modelId="{B1D16878-7234-491F-835F-041D1CD757BA}">
      <dgm:prSet phldrT="[Texte]"/>
      <dgm:spPr/>
      <dgm:t>
        <a:bodyPr/>
        <a:lstStyle/>
        <a:p>
          <a:r>
            <a:rPr lang="fr-CA" dirty="0" smtClean="0"/>
            <a:t>Organiser le projet</a:t>
          </a:r>
          <a:endParaRPr lang="fr-CA" dirty="0"/>
        </a:p>
      </dgm:t>
    </dgm:pt>
    <dgm:pt modelId="{B2962A4A-3229-4F68-B8B0-AAB0D5F6879C}" type="parTrans" cxnId="{1BDB5EC1-36DC-4515-A459-7BD2311F21CB}">
      <dgm:prSet/>
      <dgm:spPr/>
      <dgm:t>
        <a:bodyPr/>
        <a:lstStyle/>
        <a:p>
          <a:endParaRPr lang="fr-CA"/>
        </a:p>
      </dgm:t>
    </dgm:pt>
    <dgm:pt modelId="{1AF38719-FB6A-4B13-8E5B-12796FF4299D}" type="sibTrans" cxnId="{1BDB5EC1-36DC-4515-A459-7BD2311F21CB}">
      <dgm:prSet/>
      <dgm:spPr/>
      <dgm:t>
        <a:bodyPr/>
        <a:lstStyle/>
        <a:p>
          <a:endParaRPr lang="fr-CA"/>
        </a:p>
      </dgm:t>
    </dgm:pt>
    <dgm:pt modelId="{26177152-409E-4868-8DC8-0080D957F232}">
      <dgm:prSet phldrT="[Texte]"/>
      <dgm:spPr/>
      <dgm:t>
        <a:bodyPr/>
        <a:lstStyle/>
        <a:p>
          <a:r>
            <a:rPr lang="fr-CA" dirty="0" smtClean="0"/>
            <a:t>Former des équipes</a:t>
          </a:r>
          <a:endParaRPr lang="fr-CA" dirty="0"/>
        </a:p>
      </dgm:t>
    </dgm:pt>
    <dgm:pt modelId="{AAB18346-9689-403D-9250-5D18E5BCCD29}" type="parTrans" cxnId="{9C0E01FF-B843-45E6-9075-CEFE50B2469D}">
      <dgm:prSet/>
      <dgm:spPr/>
      <dgm:t>
        <a:bodyPr/>
        <a:lstStyle/>
        <a:p>
          <a:endParaRPr lang="fr-CA"/>
        </a:p>
      </dgm:t>
    </dgm:pt>
    <dgm:pt modelId="{AFB9DBF7-0AAB-47C7-A001-4890701DA65F}" type="sibTrans" cxnId="{9C0E01FF-B843-45E6-9075-CEFE50B2469D}">
      <dgm:prSet/>
      <dgm:spPr/>
      <dgm:t>
        <a:bodyPr/>
        <a:lstStyle/>
        <a:p>
          <a:endParaRPr lang="fr-CA"/>
        </a:p>
      </dgm:t>
    </dgm:pt>
    <dgm:pt modelId="{2C730250-2C33-4FEA-8D71-E76441B954FE}">
      <dgm:prSet phldrT="[Texte]"/>
      <dgm:spPr/>
      <dgm:t>
        <a:bodyPr/>
        <a:lstStyle/>
        <a:p>
          <a:r>
            <a:rPr lang="fr-CA" dirty="0" smtClean="0"/>
            <a:t>Superviser</a:t>
          </a:r>
          <a:endParaRPr lang="fr-CA" dirty="0"/>
        </a:p>
      </dgm:t>
    </dgm:pt>
    <dgm:pt modelId="{37B65215-B1A0-4474-A4DC-53CA07E2C40F}" type="parTrans" cxnId="{C9F8223E-323F-4572-9EBB-046684746596}">
      <dgm:prSet/>
      <dgm:spPr/>
      <dgm:t>
        <a:bodyPr/>
        <a:lstStyle/>
        <a:p>
          <a:endParaRPr lang="fr-CA"/>
        </a:p>
      </dgm:t>
    </dgm:pt>
    <dgm:pt modelId="{A436AAF2-1874-4C68-AEF5-71F422B77F45}" type="sibTrans" cxnId="{C9F8223E-323F-4572-9EBB-046684746596}">
      <dgm:prSet/>
      <dgm:spPr/>
      <dgm:t>
        <a:bodyPr/>
        <a:lstStyle/>
        <a:p>
          <a:endParaRPr lang="fr-CA"/>
        </a:p>
      </dgm:t>
    </dgm:pt>
    <dgm:pt modelId="{E554B1A2-533E-4204-9C0A-9D4AB5376BFD}">
      <dgm:prSet phldrT="[Texte]"/>
      <dgm:spPr/>
      <dgm:t>
        <a:bodyPr/>
        <a:lstStyle/>
        <a:p>
          <a:r>
            <a:rPr lang="fr-CA" dirty="0" smtClean="0"/>
            <a:t>Évaluer</a:t>
          </a:r>
          <a:endParaRPr lang="fr-CA" dirty="0"/>
        </a:p>
      </dgm:t>
    </dgm:pt>
    <dgm:pt modelId="{AEDB9FD0-636D-4478-AF2A-785CC3C3494F}" type="parTrans" cxnId="{C3BEBD00-4FC2-4182-9F8A-99711C7354C4}">
      <dgm:prSet/>
      <dgm:spPr/>
      <dgm:t>
        <a:bodyPr/>
        <a:lstStyle/>
        <a:p>
          <a:endParaRPr lang="fr-CA"/>
        </a:p>
      </dgm:t>
    </dgm:pt>
    <dgm:pt modelId="{D0BBBEDA-C0F4-40E4-B1F1-A64EE3B59509}" type="sibTrans" cxnId="{C3BEBD00-4FC2-4182-9F8A-99711C7354C4}">
      <dgm:prSet/>
      <dgm:spPr/>
      <dgm:t>
        <a:bodyPr/>
        <a:lstStyle/>
        <a:p>
          <a:endParaRPr lang="fr-CA"/>
        </a:p>
      </dgm:t>
    </dgm:pt>
    <dgm:pt modelId="{38AC6CE2-0D35-47E2-9A45-19882AE09BEB}" type="pres">
      <dgm:prSet presAssocID="{F5CB95EA-02B2-44FF-A716-6B0A1B78EF70}" presName="arrowDiagram" presStyleCnt="0">
        <dgm:presLayoutVars>
          <dgm:chMax val="5"/>
          <dgm:dir/>
          <dgm:resizeHandles val="exact"/>
        </dgm:presLayoutVars>
      </dgm:prSet>
      <dgm:spPr/>
    </dgm:pt>
    <dgm:pt modelId="{F2336D42-2DAF-44F7-B5E8-ABD6D17E55AC}" type="pres">
      <dgm:prSet presAssocID="{F5CB95EA-02B2-44FF-A716-6B0A1B78EF70}" presName="arrow" presStyleLbl="bgShp" presStyleIdx="0" presStyleCnt="1"/>
      <dgm:spPr/>
    </dgm:pt>
    <dgm:pt modelId="{8CD91AF9-6323-4153-8264-D76EAE49D720}" type="pres">
      <dgm:prSet presAssocID="{F5CB95EA-02B2-44FF-A716-6B0A1B78EF70}" presName="arrowDiagram5" presStyleCnt="0"/>
      <dgm:spPr/>
    </dgm:pt>
    <dgm:pt modelId="{06C72127-6ADF-4C09-A805-DBA126AACCF7}" type="pres">
      <dgm:prSet presAssocID="{89CEC8A1-4562-47F8-BB3E-AFA3F705193A}" presName="bullet5a" presStyleLbl="node1" presStyleIdx="0" presStyleCnt="5"/>
      <dgm:spPr/>
    </dgm:pt>
    <dgm:pt modelId="{DA03A801-3D44-4053-BB8B-551D966240EB}" type="pres">
      <dgm:prSet presAssocID="{89CEC8A1-4562-47F8-BB3E-AFA3F705193A}" presName="textBox5a" presStyleLbl="revTx" presStyleIdx="0" presStyleCnt="5">
        <dgm:presLayoutVars>
          <dgm:bulletEnabled val="1"/>
        </dgm:presLayoutVars>
      </dgm:prSet>
      <dgm:spPr/>
      <dgm:t>
        <a:bodyPr/>
        <a:lstStyle/>
        <a:p>
          <a:endParaRPr lang="fr-CA"/>
        </a:p>
      </dgm:t>
    </dgm:pt>
    <dgm:pt modelId="{BAC9AD4C-4A4D-451B-8DAC-E5C5705E976E}" type="pres">
      <dgm:prSet presAssocID="{B1D16878-7234-491F-835F-041D1CD757BA}" presName="bullet5b" presStyleLbl="node1" presStyleIdx="1" presStyleCnt="5"/>
      <dgm:spPr/>
    </dgm:pt>
    <dgm:pt modelId="{63991BD1-BC19-4DD2-97EC-766BABBFA834}" type="pres">
      <dgm:prSet presAssocID="{B1D16878-7234-491F-835F-041D1CD757BA}" presName="textBox5b" presStyleLbl="revTx" presStyleIdx="1" presStyleCnt="5">
        <dgm:presLayoutVars>
          <dgm:bulletEnabled val="1"/>
        </dgm:presLayoutVars>
      </dgm:prSet>
      <dgm:spPr/>
      <dgm:t>
        <a:bodyPr/>
        <a:lstStyle/>
        <a:p>
          <a:endParaRPr lang="fr-CA"/>
        </a:p>
      </dgm:t>
    </dgm:pt>
    <dgm:pt modelId="{27C9FED0-B009-4046-96BE-647ACC73FAC3}" type="pres">
      <dgm:prSet presAssocID="{26177152-409E-4868-8DC8-0080D957F232}" presName="bullet5c" presStyleLbl="node1" presStyleIdx="2" presStyleCnt="5"/>
      <dgm:spPr/>
    </dgm:pt>
    <dgm:pt modelId="{D3DB3393-1B29-4EA7-A8AA-5649771AD679}" type="pres">
      <dgm:prSet presAssocID="{26177152-409E-4868-8DC8-0080D957F232}" presName="textBox5c" presStyleLbl="revTx" presStyleIdx="2" presStyleCnt="5">
        <dgm:presLayoutVars>
          <dgm:bulletEnabled val="1"/>
        </dgm:presLayoutVars>
      </dgm:prSet>
      <dgm:spPr/>
      <dgm:t>
        <a:bodyPr/>
        <a:lstStyle/>
        <a:p>
          <a:endParaRPr lang="fr-CA"/>
        </a:p>
      </dgm:t>
    </dgm:pt>
    <dgm:pt modelId="{87F0057B-2362-4C5F-B0D8-0FECC2EA2C29}" type="pres">
      <dgm:prSet presAssocID="{2C730250-2C33-4FEA-8D71-E76441B954FE}" presName="bullet5d" presStyleLbl="node1" presStyleIdx="3" presStyleCnt="5"/>
      <dgm:spPr/>
    </dgm:pt>
    <dgm:pt modelId="{F71DD8C3-269F-47AD-9D12-736CA1CEACD2}" type="pres">
      <dgm:prSet presAssocID="{2C730250-2C33-4FEA-8D71-E76441B954FE}" presName="textBox5d" presStyleLbl="revTx" presStyleIdx="3" presStyleCnt="5">
        <dgm:presLayoutVars>
          <dgm:bulletEnabled val="1"/>
        </dgm:presLayoutVars>
      </dgm:prSet>
      <dgm:spPr/>
      <dgm:t>
        <a:bodyPr/>
        <a:lstStyle/>
        <a:p>
          <a:endParaRPr lang="fr-CA"/>
        </a:p>
      </dgm:t>
    </dgm:pt>
    <dgm:pt modelId="{956AB186-5A19-45B3-8FD6-EEED976A4EA4}" type="pres">
      <dgm:prSet presAssocID="{E554B1A2-533E-4204-9C0A-9D4AB5376BFD}" presName="bullet5e" presStyleLbl="node1" presStyleIdx="4" presStyleCnt="5"/>
      <dgm:spPr/>
    </dgm:pt>
    <dgm:pt modelId="{F3A6C859-9FDD-4077-AC6A-E56AD73EF351}" type="pres">
      <dgm:prSet presAssocID="{E554B1A2-533E-4204-9C0A-9D4AB5376BFD}" presName="textBox5e" presStyleLbl="revTx" presStyleIdx="4" presStyleCnt="5">
        <dgm:presLayoutVars>
          <dgm:bulletEnabled val="1"/>
        </dgm:presLayoutVars>
      </dgm:prSet>
      <dgm:spPr/>
      <dgm:t>
        <a:bodyPr/>
        <a:lstStyle/>
        <a:p>
          <a:endParaRPr lang="fr-CA"/>
        </a:p>
      </dgm:t>
    </dgm:pt>
  </dgm:ptLst>
  <dgm:cxnLst>
    <dgm:cxn modelId="{C2D6CECD-D503-409B-90ED-C74C4BA14034}" type="presOf" srcId="{26177152-409E-4868-8DC8-0080D957F232}" destId="{D3DB3393-1B29-4EA7-A8AA-5649771AD679}" srcOrd="0" destOrd="0" presId="urn:microsoft.com/office/officeart/2005/8/layout/arrow2"/>
    <dgm:cxn modelId="{F56A95F5-A429-4EAD-B32E-3A50BF934C6A}" type="presOf" srcId="{E554B1A2-533E-4204-9C0A-9D4AB5376BFD}" destId="{F3A6C859-9FDD-4077-AC6A-E56AD73EF351}" srcOrd="0" destOrd="0" presId="urn:microsoft.com/office/officeart/2005/8/layout/arrow2"/>
    <dgm:cxn modelId="{870E3797-31CB-4335-8A5F-46933940FEB7}" type="presOf" srcId="{B1D16878-7234-491F-835F-041D1CD757BA}" destId="{63991BD1-BC19-4DD2-97EC-766BABBFA834}" srcOrd="0" destOrd="0" presId="urn:microsoft.com/office/officeart/2005/8/layout/arrow2"/>
    <dgm:cxn modelId="{9C0E01FF-B843-45E6-9075-CEFE50B2469D}" srcId="{F5CB95EA-02B2-44FF-A716-6B0A1B78EF70}" destId="{26177152-409E-4868-8DC8-0080D957F232}" srcOrd="2" destOrd="0" parTransId="{AAB18346-9689-403D-9250-5D18E5BCCD29}" sibTransId="{AFB9DBF7-0AAB-47C7-A001-4890701DA65F}"/>
    <dgm:cxn modelId="{1B9C5A27-04C1-477A-8E8A-03E087A9AF19}" type="presOf" srcId="{2C730250-2C33-4FEA-8D71-E76441B954FE}" destId="{F71DD8C3-269F-47AD-9D12-736CA1CEACD2}" srcOrd="0" destOrd="0" presId="urn:microsoft.com/office/officeart/2005/8/layout/arrow2"/>
    <dgm:cxn modelId="{1BDB5EC1-36DC-4515-A459-7BD2311F21CB}" srcId="{F5CB95EA-02B2-44FF-A716-6B0A1B78EF70}" destId="{B1D16878-7234-491F-835F-041D1CD757BA}" srcOrd="1" destOrd="0" parTransId="{B2962A4A-3229-4F68-B8B0-AAB0D5F6879C}" sibTransId="{1AF38719-FB6A-4B13-8E5B-12796FF4299D}"/>
    <dgm:cxn modelId="{C9F8223E-323F-4572-9EBB-046684746596}" srcId="{F5CB95EA-02B2-44FF-A716-6B0A1B78EF70}" destId="{2C730250-2C33-4FEA-8D71-E76441B954FE}" srcOrd="3" destOrd="0" parTransId="{37B65215-B1A0-4474-A4DC-53CA07E2C40F}" sibTransId="{A436AAF2-1874-4C68-AEF5-71F422B77F45}"/>
    <dgm:cxn modelId="{C3BEBD00-4FC2-4182-9F8A-99711C7354C4}" srcId="{F5CB95EA-02B2-44FF-A716-6B0A1B78EF70}" destId="{E554B1A2-533E-4204-9C0A-9D4AB5376BFD}" srcOrd="4" destOrd="0" parTransId="{AEDB9FD0-636D-4478-AF2A-785CC3C3494F}" sibTransId="{D0BBBEDA-C0F4-40E4-B1F1-A64EE3B59509}"/>
    <dgm:cxn modelId="{C02184F1-4FC9-41A8-B117-FA350A05C198}" type="presOf" srcId="{89CEC8A1-4562-47F8-BB3E-AFA3F705193A}" destId="{DA03A801-3D44-4053-BB8B-551D966240EB}" srcOrd="0" destOrd="0" presId="urn:microsoft.com/office/officeart/2005/8/layout/arrow2"/>
    <dgm:cxn modelId="{2ADB6630-F12D-413A-B0C8-EC469690F602}" type="presOf" srcId="{F5CB95EA-02B2-44FF-A716-6B0A1B78EF70}" destId="{38AC6CE2-0D35-47E2-9A45-19882AE09BEB}" srcOrd="0" destOrd="0" presId="urn:microsoft.com/office/officeart/2005/8/layout/arrow2"/>
    <dgm:cxn modelId="{94BCA0EA-6197-4F22-BEFE-99ECEEC815B1}" srcId="{F5CB95EA-02B2-44FF-A716-6B0A1B78EF70}" destId="{89CEC8A1-4562-47F8-BB3E-AFA3F705193A}" srcOrd="0" destOrd="0" parTransId="{811CCB84-C97E-47D7-ADE9-ECCE687748B0}" sibTransId="{EA5B9232-9FD6-41E0-B126-953A4A43FB36}"/>
    <dgm:cxn modelId="{EADE4EFD-6B55-445C-84C4-83CFF1DC66F5}" type="presParOf" srcId="{38AC6CE2-0D35-47E2-9A45-19882AE09BEB}" destId="{F2336D42-2DAF-44F7-B5E8-ABD6D17E55AC}" srcOrd="0" destOrd="0" presId="urn:microsoft.com/office/officeart/2005/8/layout/arrow2"/>
    <dgm:cxn modelId="{2B528E8E-0656-4554-947B-B92F9A5CA88C}" type="presParOf" srcId="{38AC6CE2-0D35-47E2-9A45-19882AE09BEB}" destId="{8CD91AF9-6323-4153-8264-D76EAE49D720}" srcOrd="1" destOrd="0" presId="urn:microsoft.com/office/officeart/2005/8/layout/arrow2"/>
    <dgm:cxn modelId="{66B2BA95-FC68-4F96-A315-93BC22CC1AF0}" type="presParOf" srcId="{8CD91AF9-6323-4153-8264-D76EAE49D720}" destId="{06C72127-6ADF-4C09-A805-DBA126AACCF7}" srcOrd="0" destOrd="0" presId="urn:microsoft.com/office/officeart/2005/8/layout/arrow2"/>
    <dgm:cxn modelId="{5DCFFE90-03E5-456A-92F3-0B200E30DD6D}" type="presParOf" srcId="{8CD91AF9-6323-4153-8264-D76EAE49D720}" destId="{DA03A801-3D44-4053-BB8B-551D966240EB}" srcOrd="1" destOrd="0" presId="urn:microsoft.com/office/officeart/2005/8/layout/arrow2"/>
    <dgm:cxn modelId="{3081F2F5-0812-4FD3-868E-897CBC4D1624}" type="presParOf" srcId="{8CD91AF9-6323-4153-8264-D76EAE49D720}" destId="{BAC9AD4C-4A4D-451B-8DAC-E5C5705E976E}" srcOrd="2" destOrd="0" presId="urn:microsoft.com/office/officeart/2005/8/layout/arrow2"/>
    <dgm:cxn modelId="{F9F5EF29-B26D-42F1-823F-6589BDF3FBEE}" type="presParOf" srcId="{8CD91AF9-6323-4153-8264-D76EAE49D720}" destId="{63991BD1-BC19-4DD2-97EC-766BABBFA834}" srcOrd="3" destOrd="0" presId="urn:microsoft.com/office/officeart/2005/8/layout/arrow2"/>
    <dgm:cxn modelId="{9C43DFE1-61A0-46DF-A2CB-C9E0469D8EB7}" type="presParOf" srcId="{8CD91AF9-6323-4153-8264-D76EAE49D720}" destId="{27C9FED0-B009-4046-96BE-647ACC73FAC3}" srcOrd="4" destOrd="0" presId="urn:microsoft.com/office/officeart/2005/8/layout/arrow2"/>
    <dgm:cxn modelId="{3090F2DD-C54A-4290-904F-B2695B444AE9}" type="presParOf" srcId="{8CD91AF9-6323-4153-8264-D76EAE49D720}" destId="{D3DB3393-1B29-4EA7-A8AA-5649771AD679}" srcOrd="5" destOrd="0" presId="urn:microsoft.com/office/officeart/2005/8/layout/arrow2"/>
    <dgm:cxn modelId="{9D687C76-95C6-4F57-9C49-D7557C66DAE9}" type="presParOf" srcId="{8CD91AF9-6323-4153-8264-D76EAE49D720}" destId="{87F0057B-2362-4C5F-B0D8-0FECC2EA2C29}" srcOrd="6" destOrd="0" presId="urn:microsoft.com/office/officeart/2005/8/layout/arrow2"/>
    <dgm:cxn modelId="{9CD659D3-EC4F-4DF7-BE18-7BAC05123CE1}" type="presParOf" srcId="{8CD91AF9-6323-4153-8264-D76EAE49D720}" destId="{F71DD8C3-269F-47AD-9D12-736CA1CEACD2}" srcOrd="7" destOrd="0" presId="urn:microsoft.com/office/officeart/2005/8/layout/arrow2"/>
    <dgm:cxn modelId="{CBF61F29-80D7-461E-81AA-2E903513A8D9}" type="presParOf" srcId="{8CD91AF9-6323-4153-8264-D76EAE49D720}" destId="{956AB186-5A19-45B3-8FD6-EEED976A4EA4}" srcOrd="8" destOrd="0" presId="urn:microsoft.com/office/officeart/2005/8/layout/arrow2"/>
    <dgm:cxn modelId="{72178068-B36F-4FE5-B37F-A2D834966426}" type="presParOf" srcId="{8CD91AF9-6323-4153-8264-D76EAE49D720}" destId="{F3A6C859-9FDD-4077-AC6A-E56AD73EF351}"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8BEF7-E37C-40BD-8E07-DACFF4E1438D}">
      <dsp:nvSpPr>
        <dsp:cNvPr id="0" name=""/>
        <dsp:cNvSpPr/>
      </dsp:nvSpPr>
      <dsp:spPr>
        <a:xfrm>
          <a:off x="0" y="1316831"/>
          <a:ext cx="8229600" cy="1755774"/>
        </a:xfrm>
        <a:prstGeom prst="notched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1A1AAA-2C10-4230-A165-7C192E736D4B}">
      <dsp:nvSpPr>
        <dsp:cNvPr id="0" name=""/>
        <dsp:cNvSpPr/>
      </dsp:nvSpPr>
      <dsp:spPr>
        <a:xfrm>
          <a:off x="3254" y="0"/>
          <a:ext cx="1423101" cy="175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a:lnSpc>
              <a:spcPct val="90000"/>
            </a:lnSpc>
            <a:spcBef>
              <a:spcPct val="0"/>
            </a:spcBef>
            <a:spcAft>
              <a:spcPct val="35000"/>
            </a:spcAft>
          </a:pPr>
          <a:r>
            <a:rPr lang="fr-CA" sz="1900" kern="1200" dirty="0" smtClean="0"/>
            <a:t>Choisir le sujet</a:t>
          </a:r>
          <a:endParaRPr lang="fr-CA" sz="1900" kern="1200" dirty="0"/>
        </a:p>
      </dsp:txBody>
      <dsp:txXfrm>
        <a:off x="3254" y="0"/>
        <a:ext cx="1423101" cy="1755774"/>
      </dsp:txXfrm>
    </dsp:sp>
    <dsp:sp modelId="{766B72E4-BBB6-4FDB-B21C-D5648DB1C062}">
      <dsp:nvSpPr>
        <dsp:cNvPr id="0" name=""/>
        <dsp:cNvSpPr/>
      </dsp:nvSpPr>
      <dsp:spPr>
        <a:xfrm>
          <a:off x="495334" y="1975246"/>
          <a:ext cx="438943" cy="438943"/>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866C92-8B52-4385-9871-5A4E768C2E29}">
      <dsp:nvSpPr>
        <dsp:cNvPr id="0" name=""/>
        <dsp:cNvSpPr/>
      </dsp:nvSpPr>
      <dsp:spPr>
        <a:xfrm>
          <a:off x="1497511" y="2633662"/>
          <a:ext cx="1423101" cy="175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0">
          <a:noAutofit/>
        </a:bodyPr>
        <a:lstStyle/>
        <a:p>
          <a:pPr lvl="0" algn="ctr" defTabSz="844550">
            <a:lnSpc>
              <a:spcPct val="90000"/>
            </a:lnSpc>
            <a:spcBef>
              <a:spcPct val="0"/>
            </a:spcBef>
            <a:spcAft>
              <a:spcPct val="35000"/>
            </a:spcAft>
          </a:pPr>
          <a:r>
            <a:rPr lang="fr-CA" sz="1900" kern="1200" dirty="0" smtClean="0"/>
            <a:t>Organiser le projet</a:t>
          </a:r>
          <a:endParaRPr lang="fr-CA" sz="1900" kern="1200" dirty="0"/>
        </a:p>
      </dsp:txBody>
      <dsp:txXfrm>
        <a:off x="1497511" y="2633662"/>
        <a:ext cx="1423101" cy="1755774"/>
      </dsp:txXfrm>
    </dsp:sp>
    <dsp:sp modelId="{2AC6F423-863A-4D24-A7D8-2C3DD39866D8}">
      <dsp:nvSpPr>
        <dsp:cNvPr id="0" name=""/>
        <dsp:cNvSpPr/>
      </dsp:nvSpPr>
      <dsp:spPr>
        <a:xfrm>
          <a:off x="1989591" y="1975246"/>
          <a:ext cx="438943" cy="438943"/>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839DE-B72F-45B1-952D-5C6E58DAC383}">
      <dsp:nvSpPr>
        <dsp:cNvPr id="0" name=""/>
        <dsp:cNvSpPr/>
      </dsp:nvSpPr>
      <dsp:spPr>
        <a:xfrm>
          <a:off x="2991769" y="0"/>
          <a:ext cx="1423101" cy="175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a:lnSpc>
              <a:spcPct val="90000"/>
            </a:lnSpc>
            <a:spcBef>
              <a:spcPct val="0"/>
            </a:spcBef>
            <a:spcAft>
              <a:spcPct val="35000"/>
            </a:spcAft>
          </a:pPr>
          <a:r>
            <a:rPr lang="fr-CA" sz="1900" kern="1200" dirty="0" smtClean="0"/>
            <a:t>Former les équipes</a:t>
          </a:r>
          <a:endParaRPr lang="fr-CA" sz="1900" kern="1200" dirty="0"/>
        </a:p>
      </dsp:txBody>
      <dsp:txXfrm>
        <a:off x="2991769" y="0"/>
        <a:ext cx="1423101" cy="1755774"/>
      </dsp:txXfrm>
    </dsp:sp>
    <dsp:sp modelId="{676A999E-D1CE-41D7-8182-AC0B7A467370}">
      <dsp:nvSpPr>
        <dsp:cNvPr id="0" name=""/>
        <dsp:cNvSpPr/>
      </dsp:nvSpPr>
      <dsp:spPr>
        <a:xfrm>
          <a:off x="3483848" y="1975246"/>
          <a:ext cx="438943" cy="438943"/>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FD58FF-54CC-41BF-BE74-9592A0F7FC19}">
      <dsp:nvSpPr>
        <dsp:cNvPr id="0" name=""/>
        <dsp:cNvSpPr/>
      </dsp:nvSpPr>
      <dsp:spPr>
        <a:xfrm>
          <a:off x="4486026" y="2633662"/>
          <a:ext cx="1423101" cy="175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0">
          <a:noAutofit/>
        </a:bodyPr>
        <a:lstStyle/>
        <a:p>
          <a:pPr lvl="0" algn="ctr" defTabSz="844550">
            <a:lnSpc>
              <a:spcPct val="90000"/>
            </a:lnSpc>
            <a:spcBef>
              <a:spcPct val="0"/>
            </a:spcBef>
            <a:spcAft>
              <a:spcPct val="35000"/>
            </a:spcAft>
          </a:pPr>
          <a:r>
            <a:rPr lang="fr-CA" sz="1900" kern="1200" dirty="0" smtClean="0"/>
            <a:t>Superviser les équipes</a:t>
          </a:r>
          <a:endParaRPr lang="fr-CA" sz="1900" kern="1200" dirty="0"/>
        </a:p>
      </dsp:txBody>
      <dsp:txXfrm>
        <a:off x="4486026" y="2633662"/>
        <a:ext cx="1423101" cy="1755774"/>
      </dsp:txXfrm>
    </dsp:sp>
    <dsp:sp modelId="{A2A02B8A-1B1E-4A52-ADF6-D6E6F07F77D1}">
      <dsp:nvSpPr>
        <dsp:cNvPr id="0" name=""/>
        <dsp:cNvSpPr/>
      </dsp:nvSpPr>
      <dsp:spPr>
        <a:xfrm>
          <a:off x="4978105" y="1975246"/>
          <a:ext cx="438943" cy="438943"/>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BC29F2-1C11-4D35-AF32-091300DAC550}">
      <dsp:nvSpPr>
        <dsp:cNvPr id="0" name=""/>
        <dsp:cNvSpPr/>
      </dsp:nvSpPr>
      <dsp:spPr>
        <a:xfrm>
          <a:off x="5980283" y="0"/>
          <a:ext cx="1423101" cy="175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a:lnSpc>
              <a:spcPct val="90000"/>
            </a:lnSpc>
            <a:spcBef>
              <a:spcPct val="0"/>
            </a:spcBef>
            <a:spcAft>
              <a:spcPct val="35000"/>
            </a:spcAft>
          </a:pPr>
          <a:r>
            <a:rPr lang="fr-CA" sz="1900" kern="1200" dirty="0" smtClean="0"/>
            <a:t>Évaluer</a:t>
          </a:r>
          <a:endParaRPr lang="fr-CA" sz="1900" kern="1200" dirty="0"/>
        </a:p>
      </dsp:txBody>
      <dsp:txXfrm>
        <a:off x="5980283" y="0"/>
        <a:ext cx="1423101" cy="1755774"/>
      </dsp:txXfrm>
    </dsp:sp>
    <dsp:sp modelId="{1B95AA1F-FD86-456D-969B-D297EB0CB6A8}">
      <dsp:nvSpPr>
        <dsp:cNvPr id="0" name=""/>
        <dsp:cNvSpPr/>
      </dsp:nvSpPr>
      <dsp:spPr>
        <a:xfrm>
          <a:off x="6472362" y="1975246"/>
          <a:ext cx="438943" cy="438943"/>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B5D76D-A270-4FDA-B1C0-15C356F3C675}" type="datetimeFigureOut">
              <a:rPr lang="fr-CA" smtClean="0"/>
              <a:pPr/>
              <a:t>2013-03-14</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7D7556-1AE6-49D9-A0A5-FCB3117E6B81}" type="slidenum">
              <a:rPr lang="fr-CA" smtClean="0"/>
              <a:pPr/>
              <a:t>‹N°›</a:t>
            </a:fld>
            <a:endParaRPr lang="fr-CA"/>
          </a:p>
        </p:txBody>
      </p:sp>
    </p:spTree>
    <p:extLst>
      <p:ext uri="{BB962C8B-B14F-4D97-AF65-F5344CB8AC3E}">
        <p14:creationId xmlns:p14="http://schemas.microsoft.com/office/powerpoint/2010/main" val="1353072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E63646-E444-4F88-AE46-211A1D981A60}" type="datetimeFigureOut">
              <a:rPr lang="fr-CA" smtClean="0"/>
              <a:pPr/>
              <a:t>2013-03-14</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EF8AE-28B9-43F7-86C1-CDE0183DEB7B}" type="slidenum">
              <a:rPr lang="fr-CA" smtClean="0"/>
              <a:pPr/>
              <a:t>‹N°›</a:t>
            </a:fld>
            <a:endParaRPr lang="fr-CA"/>
          </a:p>
        </p:txBody>
      </p:sp>
    </p:spTree>
    <p:extLst>
      <p:ext uri="{BB962C8B-B14F-4D97-AF65-F5344CB8AC3E}">
        <p14:creationId xmlns:p14="http://schemas.microsoft.com/office/powerpoint/2010/main" val="2355390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PRÉSENTER EXEMPLES D’ACTIVITÉS – VOIR</a:t>
            </a:r>
            <a:r>
              <a:rPr lang="fr-CA" baseline="0" dirty="0" smtClean="0"/>
              <a:t> SITE WEB DE PRÉGENT, BERNARD ET KOZANITIS: www.polymtl.ca/livreeuap (chapitre 4, p. 127)</a:t>
            </a:r>
            <a:endParaRPr lang="fr-CA" dirty="0" smtClean="0"/>
          </a:p>
        </p:txBody>
      </p:sp>
      <p:sp>
        <p:nvSpPr>
          <p:cNvPr id="4" name="Espace réservé du numéro de diapositive 3"/>
          <p:cNvSpPr>
            <a:spLocks noGrp="1"/>
          </p:cNvSpPr>
          <p:nvPr>
            <p:ph type="sldNum" sz="quarter" idx="10"/>
          </p:nvPr>
        </p:nvSpPr>
        <p:spPr/>
        <p:txBody>
          <a:bodyPr/>
          <a:lstStyle/>
          <a:p>
            <a:fld id="{D7AEF8AE-28B9-43F7-86C1-CDE0183DEB7B}" type="slidenum">
              <a:rPr lang="fr-CA" smtClean="0"/>
              <a:pPr/>
              <a:t>16</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6B3E8FF0-1E53-459C-93EB-FE518439A9B5}"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B3E8FF0-1E53-459C-93EB-FE518439A9B5}"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B3E8FF0-1E53-459C-93EB-FE518439A9B5}"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B3E8FF0-1E53-459C-93EB-FE518439A9B5}"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B3E8FF0-1E53-459C-93EB-FE518439A9B5}"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B3E8FF0-1E53-459C-93EB-FE518439A9B5}"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6B3E8FF0-1E53-459C-93EB-FE518439A9B5}"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6B3E8FF0-1E53-459C-93EB-FE518439A9B5}"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6B3E8FF0-1E53-459C-93EB-FE518439A9B5}"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B3E8FF0-1E53-459C-93EB-FE518439A9B5}"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84E64DBD-90C6-47C6-BB28-1B46FFE3EAD1}" type="datetimeFigureOut">
              <a:rPr lang="fr-CA" smtClean="0"/>
              <a:pPr/>
              <a:t>2013-03-14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6B3E8FF0-1E53-459C-93EB-FE518439A9B5}" type="slidenum">
              <a:rPr lang="fr-CA" smtClean="0"/>
              <a:pPr/>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E64DBD-90C6-47C6-BB28-1B46FFE3EAD1}" type="datetimeFigureOut">
              <a:rPr lang="fr-CA" smtClean="0"/>
              <a:pPr/>
              <a:t>2013-03-14</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3E8FF0-1E53-459C-93EB-FE518439A9B5}" type="slidenum">
              <a:rPr lang="fr-CA" smtClean="0"/>
              <a:pPr/>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pr.polymtl.ca/te/docs/documents/cible_commune.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Contrat%20d'&#233;quipe.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Message%20en%20Je%20et%20r&#233;troaction.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Grille%20d'&#233;valuation%20du%20fonctionnement.pdf" TargetMode="External"/><Relationship Id="rId2" Type="http://schemas.openxmlformats.org/officeDocument/2006/relationships/hyperlink" Target="Les%20r&#244;les%20et%20t&#226;ches.pdf" TargetMode="External"/><Relationship Id="rId1" Type="http://schemas.openxmlformats.org/officeDocument/2006/relationships/slideLayout" Target="../slideLayouts/slideLayout2.xml"/><Relationship Id="rId4" Type="http://schemas.openxmlformats.org/officeDocument/2006/relationships/hyperlink" Target="Grille%20d'&#233;valuation%20et%20d'auto&#233;valuation%20des%20r&#244;les.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Objectifs%20pour%20chaque%20r&#233;uni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hyperlink" Target="https://oraprdnt.uqtr.uquebec.ca/pls/public/gscw031?owa_no_site=47&amp;owa_no_fiche=244&amp;owa_apercu=N&amp;owa_imprimable=N&amp;owa_bottin" TargetMode="External"/><Relationship Id="rId2" Type="http://schemas.openxmlformats.org/officeDocument/2006/relationships/hyperlink" Target="http://www.tact.fse.ulaval.ca/fr/html/coop/6references/theres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raprdnt.uqtr.uquebec.ca/pls/public/gscw031?owa_no_site=47&amp;owa_"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Le travail en équipe</a:t>
            </a:r>
            <a:endParaRPr lang="fr-CA" dirty="0"/>
          </a:p>
        </p:txBody>
      </p:sp>
      <p:sp>
        <p:nvSpPr>
          <p:cNvPr id="3" name="Sous-titre 2"/>
          <p:cNvSpPr>
            <a:spLocks noGrp="1"/>
          </p:cNvSpPr>
          <p:nvPr>
            <p:ph type="subTitle" idx="1"/>
          </p:nvPr>
        </p:nvSpPr>
        <p:spPr/>
        <p:txBody>
          <a:bodyPr/>
          <a:lstStyle/>
          <a:p>
            <a:r>
              <a:rPr lang="fr-CA" dirty="0" smtClean="0"/>
              <a:t>Martine De Grandpré</a:t>
            </a:r>
          </a:p>
          <a:p>
            <a:r>
              <a:rPr lang="fr-CA" dirty="0" smtClean="0"/>
              <a:t>Conseillère pédagogique</a:t>
            </a:r>
          </a:p>
          <a:p>
            <a:r>
              <a:rPr lang="fr-CA" dirty="0" smtClean="0"/>
              <a:t>UQO</a:t>
            </a:r>
            <a:endParaRPr lang="fr-CA" dirty="0"/>
          </a:p>
        </p:txBody>
      </p:sp>
    </p:spTree>
    <p:extLst>
      <p:ext uri="{BB962C8B-B14F-4D97-AF65-F5344CB8AC3E}">
        <p14:creationId xmlns:p14="http://schemas.microsoft.com/office/powerpoint/2010/main" val="3125765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Cinq étapes</a:t>
            </a:r>
            <a:endParaRPr lang="fr-CA" dirty="0"/>
          </a:p>
        </p:txBody>
      </p:sp>
      <p:graphicFrame>
        <p:nvGraphicFramePr>
          <p:cNvPr id="5" name="Espace réservé du contenu 4"/>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hoisir.jpg"/>
          <p:cNvPicPr>
            <a:picLocks noChangeAspect="1"/>
          </p:cNvPicPr>
          <p:nvPr/>
        </p:nvPicPr>
        <p:blipFill>
          <a:blip r:embed="rId2" cstate="print"/>
          <a:stretch>
            <a:fillRect/>
          </a:stretch>
        </p:blipFill>
        <p:spPr>
          <a:xfrm>
            <a:off x="4427984" y="1052736"/>
            <a:ext cx="4483100" cy="4318000"/>
          </a:xfrm>
          <a:prstGeom prst="rect">
            <a:avLst/>
          </a:prstGeom>
        </p:spPr>
      </p:pic>
      <p:sp>
        <p:nvSpPr>
          <p:cNvPr id="2" name="Titre 1"/>
          <p:cNvSpPr>
            <a:spLocks noGrp="1"/>
          </p:cNvSpPr>
          <p:nvPr>
            <p:ph type="title"/>
          </p:nvPr>
        </p:nvSpPr>
        <p:spPr/>
        <p:txBody>
          <a:bodyPr>
            <a:normAutofit/>
          </a:bodyPr>
          <a:lstStyle/>
          <a:p>
            <a:r>
              <a:rPr lang="fr-CA" dirty="0" smtClean="0"/>
              <a:t>Étape 1: Choisir le projet</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Présente un défi</a:t>
            </a:r>
          </a:p>
          <a:p>
            <a:endParaRPr lang="fr-CA" dirty="0" smtClean="0"/>
          </a:p>
          <a:p>
            <a:r>
              <a:rPr lang="fr-CA" dirty="0" smtClean="0"/>
              <a:t>Est réaliste</a:t>
            </a:r>
          </a:p>
          <a:p>
            <a:endParaRPr lang="fr-CA" dirty="0" smtClean="0"/>
          </a:p>
          <a:p>
            <a:r>
              <a:rPr lang="fr-CA" dirty="0" smtClean="0"/>
              <a:t>A une envergure appropriée</a:t>
            </a:r>
          </a:p>
          <a:p>
            <a:pPr lvl="1"/>
            <a:r>
              <a:rPr lang="fr-CA" dirty="0" smtClean="0"/>
              <a:t>Quantité de tâches</a:t>
            </a:r>
          </a:p>
          <a:p>
            <a:pPr lvl="1"/>
            <a:r>
              <a:rPr lang="fr-CA" dirty="0" smtClean="0"/>
              <a:t>Échéancier réaliste</a:t>
            </a:r>
          </a:p>
          <a:p>
            <a:pPr lvl="1"/>
            <a:r>
              <a:rPr lang="fr-CA" dirty="0" smtClean="0"/>
              <a:t>Taille des équipes</a:t>
            </a:r>
          </a:p>
          <a:p>
            <a:pPr lvl="1"/>
            <a:endParaRPr lang="fr-CA" dirty="0" smtClean="0"/>
          </a:p>
          <a:p>
            <a:r>
              <a:rPr lang="fr-CA" dirty="0" smtClean="0"/>
              <a:t>Est imposé par l’enseignant ou choisi par les étudiants</a:t>
            </a:r>
          </a:p>
          <a:p>
            <a:pPr lvl="1"/>
            <a:r>
              <a:rPr lang="fr-CA" dirty="0" smtClean="0"/>
              <a:t>Mécanisme d’approbation si choix des étudiants</a:t>
            </a:r>
          </a:p>
          <a:p>
            <a:pPr lvl="1">
              <a:buNone/>
            </a:pPr>
            <a:endParaRPr lang="fr-CA" dirty="0" smtClean="0"/>
          </a:p>
          <a:p>
            <a:r>
              <a:rPr lang="fr-CA" dirty="0" smtClean="0"/>
              <a:t>Offre des options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Étape 2: Organiser le projet</a:t>
            </a:r>
            <a:endParaRPr lang="fr-CA" dirty="0"/>
          </a:p>
        </p:txBody>
      </p:sp>
      <p:sp>
        <p:nvSpPr>
          <p:cNvPr id="3" name="Espace réservé du contenu 2"/>
          <p:cNvSpPr>
            <a:spLocks noGrp="1"/>
          </p:cNvSpPr>
          <p:nvPr>
            <p:ph idx="1"/>
          </p:nvPr>
        </p:nvSpPr>
        <p:spPr/>
        <p:txBody>
          <a:bodyPr>
            <a:normAutofit/>
          </a:bodyPr>
          <a:lstStyle/>
          <a:p>
            <a:r>
              <a:rPr lang="fr-CA" dirty="0" smtClean="0"/>
              <a:t>Planifier le déroulement du projet:</a:t>
            </a:r>
          </a:p>
          <a:p>
            <a:endParaRPr lang="fr-CA" dirty="0" smtClean="0"/>
          </a:p>
          <a:p>
            <a:pPr lvl="1"/>
            <a:r>
              <a:rPr lang="fr-CA" dirty="0" smtClean="0"/>
              <a:t>Subdiviser le travail en un certain nombre d’étapes à l’issue desquelles les étudiants doivent vous présenter une partie du travail</a:t>
            </a:r>
          </a:p>
          <a:p>
            <a:endParaRPr lang="fr-CA" dirty="0" smtClean="0"/>
          </a:p>
          <a:p>
            <a:pPr marL="822960" lvl="3" indent="-274320">
              <a:buSzPct val="95000"/>
              <a:buNone/>
            </a:pPr>
            <a:endParaRPr lang="fr-CA" dirty="0" smtClean="0"/>
          </a:p>
          <a:p>
            <a:endParaRPr lang="fr-CA" dirty="0" smtClean="0"/>
          </a:p>
        </p:txBody>
      </p:sp>
    </p:spTree>
    <p:extLst>
      <p:ext uri="{BB962C8B-B14F-4D97-AF65-F5344CB8AC3E}">
        <p14:creationId xmlns:p14="http://schemas.microsoft.com/office/powerpoint/2010/main" val="3332332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Étape 2: Organiser le projet (suite)</a:t>
            </a:r>
            <a:endParaRPr lang="fr-CA" dirty="0"/>
          </a:p>
        </p:txBody>
      </p:sp>
      <p:sp>
        <p:nvSpPr>
          <p:cNvPr id="3" name="Espace réservé du contenu 2"/>
          <p:cNvSpPr>
            <a:spLocks noGrp="1"/>
          </p:cNvSpPr>
          <p:nvPr>
            <p:ph idx="1"/>
          </p:nvPr>
        </p:nvSpPr>
        <p:spPr/>
        <p:txBody>
          <a:bodyPr/>
          <a:lstStyle/>
          <a:p>
            <a:r>
              <a:rPr lang="fr-CA" dirty="0" smtClean="0"/>
              <a:t>Préparer les documents utiles:</a:t>
            </a:r>
          </a:p>
          <a:p>
            <a:pPr marL="548640" lvl="2" indent="-274320">
              <a:buClr>
                <a:schemeClr val="accent3"/>
              </a:buClr>
              <a:buSzPct val="95000"/>
            </a:pPr>
            <a:r>
              <a:rPr lang="fr-CA" dirty="0" smtClean="0"/>
              <a:t>Remettre aux étudiants un document détaillant chacune des étapes:</a:t>
            </a:r>
          </a:p>
          <a:p>
            <a:pPr marL="822960" lvl="3" indent="-274320">
              <a:buSzPct val="95000"/>
            </a:pPr>
            <a:r>
              <a:rPr lang="fr-CA" dirty="0" smtClean="0"/>
              <a:t>Compétences et connaissances visées;</a:t>
            </a:r>
          </a:p>
          <a:p>
            <a:pPr marL="822960" lvl="3" indent="-274320">
              <a:buSzPct val="95000"/>
            </a:pPr>
            <a:r>
              <a:rPr lang="fr-CA" dirty="0" smtClean="0"/>
              <a:t>Directives;</a:t>
            </a:r>
          </a:p>
          <a:p>
            <a:pPr marL="822960" lvl="3" indent="-274320">
              <a:buSzPct val="95000"/>
            </a:pPr>
            <a:r>
              <a:rPr lang="fr-CA" dirty="0" smtClean="0"/>
              <a:t>Exigences;</a:t>
            </a:r>
          </a:p>
          <a:p>
            <a:pPr marL="822960" lvl="3" indent="-274320">
              <a:buSzPct val="95000"/>
            </a:pPr>
            <a:r>
              <a:rPr lang="fr-CA" dirty="0" smtClean="0"/>
              <a:t>Ressources disponibles;</a:t>
            </a:r>
          </a:p>
          <a:p>
            <a:pPr marL="822960" lvl="3" indent="-274320">
              <a:buSzPct val="95000"/>
            </a:pPr>
            <a:r>
              <a:rPr lang="fr-CA" dirty="0" smtClean="0"/>
              <a:t>Échéancier;</a:t>
            </a:r>
          </a:p>
          <a:p>
            <a:pPr marL="822960" lvl="3" indent="-274320">
              <a:buSzPct val="95000"/>
            </a:pPr>
            <a:r>
              <a:rPr lang="fr-CA" dirty="0" smtClean="0"/>
              <a:t>Grille d’évaluation.</a:t>
            </a:r>
            <a:endParaRPr lang="fr-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Étape 2: Organiser le projet (suite et fin)</a:t>
            </a:r>
            <a:endParaRPr lang="fr-CA" dirty="0"/>
          </a:p>
        </p:txBody>
      </p:sp>
      <p:sp>
        <p:nvSpPr>
          <p:cNvPr id="3" name="Espace réservé du contenu 2"/>
          <p:cNvSpPr>
            <a:spLocks noGrp="1"/>
          </p:cNvSpPr>
          <p:nvPr>
            <p:ph idx="1"/>
          </p:nvPr>
        </p:nvSpPr>
        <p:spPr/>
        <p:txBody>
          <a:bodyPr/>
          <a:lstStyle/>
          <a:p>
            <a:r>
              <a:rPr lang="fr-CA" dirty="0" smtClean="0"/>
              <a:t>Choisir le lieu de travail;</a:t>
            </a:r>
          </a:p>
          <a:p>
            <a:pPr lvl="1"/>
            <a:r>
              <a:rPr lang="fr-CA" dirty="0" smtClean="0"/>
              <a:t>Si possible, réserver des locaux pour permettre aux équipes de travailler dans le calme;</a:t>
            </a:r>
          </a:p>
          <a:p>
            <a:pPr>
              <a:buNone/>
            </a:pPr>
            <a:endParaRPr lang="fr-CA" dirty="0" smtClean="0"/>
          </a:p>
          <a:p>
            <a:r>
              <a:rPr lang="fr-CA" dirty="0" smtClean="0"/>
              <a:t>Coordonner les ressources humaines nécessaires:</a:t>
            </a:r>
          </a:p>
          <a:p>
            <a:pPr lvl="1"/>
            <a:r>
              <a:rPr lang="fr-CA" dirty="0" smtClean="0"/>
              <a:t>Auxiliaire d’enseignement, chargé de laboratoire, collègue, bibliothécaire, conseiller pédagogique, psychologue…</a:t>
            </a:r>
          </a:p>
          <a:p>
            <a:pPr>
              <a:buNone/>
            </a:pPr>
            <a:endParaRPr lang="fr-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synergie-equipe.jpg"/>
          <p:cNvPicPr>
            <a:picLocks noChangeAspect="1"/>
          </p:cNvPicPr>
          <p:nvPr/>
        </p:nvPicPr>
        <p:blipFill>
          <a:blip r:embed="rId2" cstate="print"/>
          <a:stretch>
            <a:fillRect/>
          </a:stretch>
        </p:blipFill>
        <p:spPr>
          <a:xfrm>
            <a:off x="3759200" y="1412776"/>
            <a:ext cx="5384800" cy="3594100"/>
          </a:xfrm>
          <a:prstGeom prst="rect">
            <a:avLst/>
          </a:prstGeom>
        </p:spPr>
      </p:pic>
      <p:sp>
        <p:nvSpPr>
          <p:cNvPr id="2" name="Titre 1"/>
          <p:cNvSpPr>
            <a:spLocks noGrp="1"/>
          </p:cNvSpPr>
          <p:nvPr>
            <p:ph type="title"/>
          </p:nvPr>
        </p:nvSpPr>
        <p:spPr/>
        <p:txBody>
          <a:bodyPr/>
          <a:lstStyle/>
          <a:p>
            <a:r>
              <a:rPr lang="fr-CA" dirty="0" smtClean="0"/>
              <a:t>Étape 3: Former des équipes</a:t>
            </a:r>
            <a:endParaRPr lang="fr-CA" dirty="0"/>
          </a:p>
        </p:txBody>
      </p:sp>
      <p:sp>
        <p:nvSpPr>
          <p:cNvPr id="3" name="Espace réservé du contenu 2"/>
          <p:cNvSpPr>
            <a:spLocks noGrp="1"/>
          </p:cNvSpPr>
          <p:nvPr>
            <p:ph idx="1"/>
          </p:nvPr>
        </p:nvSpPr>
        <p:spPr/>
        <p:txBody>
          <a:bodyPr/>
          <a:lstStyle/>
          <a:p>
            <a:endParaRPr lang="fr-CA" dirty="0" smtClean="0"/>
          </a:p>
          <a:p>
            <a:r>
              <a:rPr lang="fr-CA" dirty="0" smtClean="0"/>
              <a:t>Taille des équipes:</a:t>
            </a:r>
          </a:p>
          <a:p>
            <a:pPr lvl="1"/>
            <a:r>
              <a:rPr lang="fr-CA" dirty="0" smtClean="0"/>
              <a:t>Idéal: 4-5 personnes</a:t>
            </a:r>
          </a:p>
          <a:p>
            <a:pPr lvl="1"/>
            <a:endParaRPr lang="fr-CA" dirty="0" smtClean="0"/>
          </a:p>
          <a:p>
            <a:r>
              <a:rPr lang="fr-CA" dirty="0" smtClean="0"/>
              <a:t>Composition des équipes;</a:t>
            </a:r>
          </a:p>
          <a:p>
            <a:pPr lvl="1"/>
            <a:r>
              <a:rPr lang="fr-CA" dirty="0" smtClean="0"/>
              <a:t>Formées par l’enseignant ou les étudiants;</a:t>
            </a:r>
          </a:p>
          <a:p>
            <a:pPr lvl="1"/>
            <a:r>
              <a:rPr lang="fr-CA" dirty="0" smtClean="0"/>
              <a:t>Tendance à imposer les équipes en 1</a:t>
            </a:r>
            <a:r>
              <a:rPr lang="fr-CA" baseline="30000" dirty="0" smtClean="0"/>
              <a:t>re</a:t>
            </a:r>
            <a:r>
              <a:rPr lang="fr-CA" dirty="0" smtClean="0"/>
              <a:t> année de baccalauréat et à privilégier la formation d’équipes naturelles pour les autres années du baccalauréat.</a:t>
            </a:r>
          </a:p>
          <a:p>
            <a:pPr lvl="1">
              <a:buNone/>
            </a:pPr>
            <a:endParaRPr lang="fr-CA"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Étape 4: Superviser les équipes</a:t>
            </a:r>
            <a:endParaRPr lang="fr-CA" dirty="0"/>
          </a:p>
        </p:txBody>
      </p:sp>
      <p:sp>
        <p:nvSpPr>
          <p:cNvPr id="3" name="Espace réservé du contenu 2"/>
          <p:cNvSpPr>
            <a:spLocks noGrp="1"/>
          </p:cNvSpPr>
          <p:nvPr>
            <p:ph idx="1"/>
          </p:nvPr>
        </p:nvSpPr>
        <p:spPr/>
        <p:txBody>
          <a:bodyPr>
            <a:normAutofit/>
          </a:bodyPr>
          <a:lstStyle/>
          <a:p>
            <a:r>
              <a:rPr lang="fr-CA" dirty="0" smtClean="0"/>
              <a:t>Avant le projet:</a:t>
            </a:r>
          </a:p>
          <a:p>
            <a:endParaRPr lang="fr-CA" dirty="0" smtClean="0"/>
          </a:p>
          <a:p>
            <a:pPr lvl="1"/>
            <a:r>
              <a:rPr lang="fr-CA" dirty="0" smtClean="0"/>
              <a:t>Informer les étudiants du rôle de l’enseignant et de la somme de travail attendue.</a:t>
            </a:r>
          </a:p>
          <a:p>
            <a:pPr lvl="1"/>
            <a:endParaRPr lang="fr-CA" dirty="0" smtClean="0"/>
          </a:p>
          <a:p>
            <a:pPr lvl="1"/>
            <a:r>
              <a:rPr lang="fr-CA" dirty="0" smtClean="0"/>
              <a:t>Former les étudiants au travail d’équipe:</a:t>
            </a:r>
          </a:p>
          <a:p>
            <a:pPr lvl="2"/>
            <a:r>
              <a:rPr lang="fr-CA" dirty="0" smtClean="0"/>
              <a:t>Perception et valorisation d’une cible commune:</a:t>
            </a:r>
          </a:p>
          <a:p>
            <a:pPr lvl="3"/>
            <a:r>
              <a:rPr lang="fr-CA" dirty="0" smtClean="0">
                <a:hlinkClick r:id="rId3"/>
              </a:rPr>
              <a:t>http://www.hpr.polymtl.ca/te/docs/documents/cible_commune.pdf</a:t>
            </a:r>
            <a:endParaRPr lang="fr-CA" dirty="0" smtClean="0"/>
          </a:p>
          <a:p>
            <a:pPr lvl="3"/>
            <a:r>
              <a:rPr lang="fr-CA" dirty="0" smtClean="0">
                <a:hlinkClick r:id="rId4" action="ppaction://hlinkfile"/>
              </a:rPr>
              <a:t>Contrat d'équipe.pdf</a:t>
            </a:r>
            <a:endParaRPr lang="fr-CA" dirty="0" smtClean="0"/>
          </a:p>
          <a:p>
            <a:pPr lvl="1"/>
            <a:endParaRPr lang="fr-CA" dirty="0" smtClean="0"/>
          </a:p>
          <a:p>
            <a:endParaRPr lang="fr-CA" dirty="0" smtClean="0"/>
          </a:p>
          <a:p>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ommuniquer.jpg"/>
          <p:cNvPicPr>
            <a:picLocks noChangeAspect="1"/>
          </p:cNvPicPr>
          <p:nvPr/>
        </p:nvPicPr>
        <p:blipFill>
          <a:blip r:embed="rId2" cstate="print"/>
          <a:stretch>
            <a:fillRect/>
          </a:stretch>
        </p:blipFill>
        <p:spPr>
          <a:xfrm>
            <a:off x="6623720" y="1340768"/>
            <a:ext cx="2124744" cy="2124744"/>
          </a:xfrm>
          <a:prstGeom prst="rect">
            <a:avLst/>
          </a:prstGeom>
        </p:spPr>
      </p:pic>
      <p:pic>
        <p:nvPicPr>
          <p:cNvPr id="4" name="Image 3" descr="gants de boxe.jpg"/>
          <p:cNvPicPr>
            <a:picLocks noChangeAspect="1"/>
          </p:cNvPicPr>
          <p:nvPr/>
        </p:nvPicPr>
        <p:blipFill>
          <a:blip r:embed="rId3" cstate="print"/>
          <a:stretch>
            <a:fillRect/>
          </a:stretch>
        </p:blipFill>
        <p:spPr>
          <a:xfrm>
            <a:off x="107504" y="4293096"/>
            <a:ext cx="2052464" cy="1974900"/>
          </a:xfrm>
          <a:prstGeom prst="rect">
            <a:avLst/>
          </a:prstGeom>
        </p:spPr>
      </p:pic>
      <p:sp>
        <p:nvSpPr>
          <p:cNvPr id="2" name="Titre 1"/>
          <p:cNvSpPr>
            <a:spLocks noGrp="1"/>
          </p:cNvSpPr>
          <p:nvPr>
            <p:ph type="title"/>
          </p:nvPr>
        </p:nvSpPr>
        <p:spPr/>
        <p:txBody>
          <a:bodyPr>
            <a:normAutofit fontScale="90000"/>
          </a:bodyPr>
          <a:lstStyle/>
          <a:p>
            <a:r>
              <a:rPr lang="fr-CA" dirty="0" smtClean="0"/>
              <a:t>Étape 4: Superviser les équipes (suite)</a:t>
            </a:r>
            <a:endParaRPr lang="fr-CA" dirty="0"/>
          </a:p>
        </p:txBody>
      </p:sp>
      <p:sp>
        <p:nvSpPr>
          <p:cNvPr id="3" name="Espace réservé du contenu 2"/>
          <p:cNvSpPr>
            <a:spLocks noGrp="1"/>
          </p:cNvSpPr>
          <p:nvPr>
            <p:ph idx="1"/>
          </p:nvPr>
        </p:nvSpPr>
        <p:spPr/>
        <p:txBody>
          <a:bodyPr>
            <a:normAutofit/>
          </a:bodyPr>
          <a:lstStyle/>
          <a:p>
            <a:pPr lvl="2"/>
            <a:r>
              <a:rPr lang="fr-CA" dirty="0" smtClean="0"/>
              <a:t>Application de règles élémentaires de communication:</a:t>
            </a:r>
          </a:p>
          <a:p>
            <a:pPr lvl="3"/>
            <a:r>
              <a:rPr lang="fr-CA" dirty="0" smtClean="0"/>
              <a:t>message en </a:t>
            </a:r>
            <a:r>
              <a:rPr lang="fr-CA" i="1" dirty="0" smtClean="0"/>
              <a:t>je</a:t>
            </a:r>
            <a:r>
              <a:rPr lang="fr-CA" dirty="0" smtClean="0"/>
              <a:t> et rétroaction:</a:t>
            </a:r>
          </a:p>
          <a:p>
            <a:pPr lvl="4"/>
            <a:r>
              <a:rPr lang="fr-CA" dirty="0" smtClean="0">
                <a:hlinkClick r:id="rId4" action="ppaction://hlinkfile"/>
              </a:rPr>
              <a:t>Message en Je et rétroaction.pdf</a:t>
            </a:r>
            <a:endParaRPr lang="fr-CA" dirty="0" smtClean="0"/>
          </a:p>
          <a:p>
            <a:pPr lvl="3">
              <a:buNone/>
            </a:pPr>
            <a:endParaRPr lang="fr-CA" dirty="0" smtClean="0"/>
          </a:p>
          <a:p>
            <a:pPr lvl="3"/>
            <a:r>
              <a:rPr lang="fr-CA" dirty="0" smtClean="0"/>
              <a:t>résolution de conflits:</a:t>
            </a:r>
          </a:p>
          <a:p>
            <a:pPr lvl="5"/>
            <a:r>
              <a:rPr lang="fr-CA" dirty="0" smtClean="0">
                <a:solidFill>
                  <a:schemeClr val="accent1"/>
                </a:solidFill>
              </a:rPr>
              <a:t>Identifier la situation qui cause problème (faits observables);</a:t>
            </a:r>
          </a:p>
          <a:p>
            <a:pPr lvl="5"/>
            <a:r>
              <a:rPr lang="fr-CA" dirty="0" smtClean="0">
                <a:solidFill>
                  <a:schemeClr val="accent1"/>
                </a:solidFill>
              </a:rPr>
              <a:t>Mentionner le sentiment ou l’émotion que cela provoque chez soi;</a:t>
            </a:r>
          </a:p>
          <a:p>
            <a:pPr lvl="5"/>
            <a:r>
              <a:rPr lang="fr-CA" dirty="0" smtClean="0">
                <a:solidFill>
                  <a:schemeClr val="accent1"/>
                </a:solidFill>
              </a:rPr>
              <a:t>Offrir son aide ou créer une ouverture à la discussion afin de comprendre la position de l’autre et ses besoins;</a:t>
            </a:r>
          </a:p>
          <a:p>
            <a:pPr lvl="5"/>
            <a:r>
              <a:rPr lang="fr-CA" dirty="0" smtClean="0">
                <a:solidFill>
                  <a:schemeClr val="accent1"/>
                </a:solidFill>
              </a:rPr>
              <a:t>Négocier une modification.</a:t>
            </a:r>
          </a:p>
          <a:p>
            <a:pPr lvl="2">
              <a:buNone/>
            </a:pPr>
            <a:endParaRPr lang="fr-CA" dirty="0" smtClean="0"/>
          </a:p>
          <a:p>
            <a:pPr lvl="2"/>
            <a:endParaRPr lang="fr-CA" dirty="0" smtClean="0"/>
          </a:p>
          <a:p>
            <a:pPr lvl="2">
              <a:buNone/>
            </a:pPr>
            <a:endParaRPr lang="fr-CA" dirty="0" smtClean="0"/>
          </a:p>
          <a:p>
            <a:pPr lvl="2"/>
            <a:endParaRPr lang="fr-CA" dirty="0" smtClean="0"/>
          </a:p>
          <a:p>
            <a:endParaRPr lang="fr-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Étape 4: Superviser les équipes (suite)</a:t>
            </a:r>
            <a:endParaRPr lang="fr-CA" dirty="0"/>
          </a:p>
        </p:txBody>
      </p:sp>
      <p:sp>
        <p:nvSpPr>
          <p:cNvPr id="3" name="Espace réservé du contenu 2"/>
          <p:cNvSpPr>
            <a:spLocks noGrp="1"/>
          </p:cNvSpPr>
          <p:nvPr>
            <p:ph idx="1"/>
          </p:nvPr>
        </p:nvSpPr>
        <p:spPr/>
        <p:txBody>
          <a:bodyPr>
            <a:normAutofit/>
          </a:bodyPr>
          <a:lstStyle/>
          <a:p>
            <a:pPr lvl="2"/>
            <a:r>
              <a:rPr lang="fr-CA" dirty="0" smtClean="0"/>
              <a:t>Partage des rôles au sein de l’équipe, à l’intérieur de laquelle chaque membre joue un rôle actif et où l’interdépendance positive est encouragée:</a:t>
            </a:r>
          </a:p>
          <a:p>
            <a:pPr lvl="3"/>
            <a:r>
              <a:rPr lang="fr-CA" dirty="0" smtClean="0">
                <a:hlinkClick r:id="rId2" action="ppaction://hlinkfile"/>
              </a:rPr>
              <a:t>Les rôles et tâches.pdf</a:t>
            </a:r>
            <a:endParaRPr lang="fr-CA" dirty="0" smtClean="0"/>
          </a:p>
          <a:p>
            <a:pPr lvl="3">
              <a:buNone/>
            </a:pPr>
            <a:endParaRPr lang="fr-CA" dirty="0" smtClean="0"/>
          </a:p>
          <a:p>
            <a:pPr lvl="2"/>
            <a:r>
              <a:rPr lang="fr-CA" dirty="0" smtClean="0"/>
              <a:t>Tenue régulière d’activités d’évaluation du fonctionnement de l’équipe pour renforcer la solidarité du groupe:</a:t>
            </a:r>
          </a:p>
          <a:p>
            <a:pPr lvl="3"/>
            <a:r>
              <a:rPr lang="fr-CA" dirty="0" smtClean="0"/>
              <a:t>Règles de fonctionnement:</a:t>
            </a:r>
          </a:p>
          <a:p>
            <a:pPr lvl="4"/>
            <a:r>
              <a:rPr lang="fr-CA" dirty="0" smtClean="0">
                <a:hlinkClick r:id="rId3" action="ppaction://hlinkfile"/>
              </a:rPr>
              <a:t>Grille d'évaluation du fonctionnement.pdf</a:t>
            </a:r>
            <a:endParaRPr lang="fr-CA" dirty="0" smtClean="0"/>
          </a:p>
          <a:p>
            <a:pPr lvl="3"/>
            <a:r>
              <a:rPr lang="fr-CA" dirty="0" smtClean="0"/>
              <a:t>Tâches et rôles:</a:t>
            </a:r>
          </a:p>
          <a:p>
            <a:pPr lvl="4"/>
            <a:r>
              <a:rPr lang="fr-CA" smtClean="0">
                <a:hlinkClick r:id="rId4" action="ppaction://hlinkfile"/>
              </a:rPr>
              <a:t>Grille d‘autoévaluation et d’évaluation des rôles attribués.pdf</a:t>
            </a:r>
            <a:endParaRPr lang="fr-CA"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Étape 4: Superviser les équipes (suite)</a:t>
            </a:r>
            <a:endParaRPr lang="fr-CA" dirty="0"/>
          </a:p>
        </p:txBody>
      </p:sp>
      <p:sp>
        <p:nvSpPr>
          <p:cNvPr id="3" name="Espace réservé du contenu 2"/>
          <p:cNvSpPr>
            <a:spLocks noGrp="1"/>
          </p:cNvSpPr>
          <p:nvPr>
            <p:ph idx="1"/>
          </p:nvPr>
        </p:nvSpPr>
        <p:spPr>
          <a:xfrm>
            <a:off x="467544" y="1988840"/>
            <a:ext cx="8229600" cy="4389120"/>
          </a:xfrm>
        </p:spPr>
        <p:txBody>
          <a:bodyPr/>
          <a:lstStyle/>
          <a:p>
            <a:pPr lvl="2"/>
            <a:r>
              <a:rPr lang="fr-CA" dirty="0" smtClean="0"/>
              <a:t>Tenue de réunions efficaces et rédaction de documents associés (ordre du jour et compte rendu, rapport d’étape, etc.):</a:t>
            </a:r>
          </a:p>
          <a:p>
            <a:pPr lvl="3"/>
            <a:r>
              <a:rPr lang="fr-CA" dirty="0" smtClean="0">
                <a:hlinkClick r:id="rId2" action="ppaction://hlinkfile"/>
              </a:rPr>
              <a:t>Objectifs pour chaque réunion.pdf</a:t>
            </a:r>
            <a:endParaRPr lang="fr-CA" dirty="0" smtClean="0"/>
          </a:p>
          <a:p>
            <a:pPr lvl="3"/>
            <a:r>
              <a:rPr lang="fr-CA" dirty="0" smtClean="0">
                <a:hlinkClick r:id="rId2" action="ppaction://hlinkfile"/>
              </a:rPr>
              <a:t>Exemple d'un compte rendu.pdf</a:t>
            </a:r>
            <a:endParaRPr lang="fr-CA" dirty="0" smtClean="0"/>
          </a:p>
          <a:p>
            <a:pPr lvl="2">
              <a:buNone/>
            </a:pPr>
            <a:endParaRPr lang="fr-CA" dirty="0" smtClean="0"/>
          </a:p>
          <a:p>
            <a:pPr lvl="2"/>
            <a:r>
              <a:rPr lang="fr-CA" dirty="0" smtClean="0"/>
              <a:t>Célébration occasionnelle ou régulière des réalisations individuelles ou collectives.</a:t>
            </a:r>
          </a:p>
          <a:p>
            <a:endParaRPr lang="fr-CA" dirty="0"/>
          </a:p>
        </p:txBody>
      </p:sp>
      <p:pic>
        <p:nvPicPr>
          <p:cNvPr id="4" name="Image 3" descr="celebrer_la_nouvelle_annee_450_300.jpg"/>
          <p:cNvPicPr>
            <a:picLocks noChangeAspect="1"/>
          </p:cNvPicPr>
          <p:nvPr/>
        </p:nvPicPr>
        <p:blipFill>
          <a:blip r:embed="rId3" cstate="print"/>
          <a:stretch>
            <a:fillRect/>
          </a:stretch>
        </p:blipFill>
        <p:spPr>
          <a:xfrm>
            <a:off x="5940152" y="4293096"/>
            <a:ext cx="2016224" cy="24842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la présentation</a:t>
            </a:r>
            <a:endParaRPr lang="fr-CA" dirty="0"/>
          </a:p>
        </p:txBody>
      </p:sp>
      <p:grpSp>
        <p:nvGrpSpPr>
          <p:cNvPr id="6" name="Groupe 5"/>
          <p:cNvGrpSpPr/>
          <p:nvPr/>
        </p:nvGrpSpPr>
        <p:grpSpPr>
          <a:xfrm>
            <a:off x="457200" y="1937915"/>
            <a:ext cx="8229599" cy="4383932"/>
            <a:chOff x="457200" y="1937915"/>
            <a:chExt cx="8229599" cy="4383932"/>
          </a:xfrm>
        </p:grpSpPr>
        <p:sp>
          <p:nvSpPr>
            <p:cNvPr id="7" name="Forme libre 6"/>
            <p:cNvSpPr/>
            <p:nvPr/>
          </p:nvSpPr>
          <p:spPr>
            <a:xfrm>
              <a:off x="457200" y="1937915"/>
              <a:ext cx="569362" cy="813374"/>
            </a:xfrm>
            <a:custGeom>
              <a:avLst/>
              <a:gdLst>
                <a:gd name="connsiteX0" fmla="*/ 0 w 813374"/>
                <a:gd name="connsiteY0" fmla="*/ 0 h 569362"/>
                <a:gd name="connsiteX1" fmla="*/ 528693 w 813374"/>
                <a:gd name="connsiteY1" fmla="*/ 0 h 569362"/>
                <a:gd name="connsiteX2" fmla="*/ 813374 w 813374"/>
                <a:gd name="connsiteY2" fmla="*/ 284681 h 569362"/>
                <a:gd name="connsiteX3" fmla="*/ 528693 w 813374"/>
                <a:gd name="connsiteY3" fmla="*/ 569362 h 569362"/>
                <a:gd name="connsiteX4" fmla="*/ 0 w 813374"/>
                <a:gd name="connsiteY4" fmla="*/ 569362 h 569362"/>
                <a:gd name="connsiteX5" fmla="*/ 284681 w 813374"/>
                <a:gd name="connsiteY5" fmla="*/ 284681 h 569362"/>
                <a:gd name="connsiteX6" fmla="*/ 0 w 813374"/>
                <a:gd name="connsiteY6" fmla="*/ 0 h 56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3374" h="569362">
                  <a:moveTo>
                    <a:pt x="813374" y="0"/>
                  </a:moveTo>
                  <a:lnTo>
                    <a:pt x="813374" y="370085"/>
                  </a:lnTo>
                  <a:lnTo>
                    <a:pt x="406687" y="569362"/>
                  </a:lnTo>
                  <a:lnTo>
                    <a:pt x="0" y="370085"/>
                  </a:lnTo>
                  <a:lnTo>
                    <a:pt x="0" y="0"/>
                  </a:lnTo>
                  <a:lnTo>
                    <a:pt x="406687" y="199277"/>
                  </a:lnTo>
                  <a:lnTo>
                    <a:pt x="81337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294841" rIns="10160" bIns="294841" numCol="1" spcCol="1270" anchor="ctr" anchorCtr="0">
              <a:noAutofit/>
            </a:bodyPr>
            <a:lstStyle/>
            <a:p>
              <a:pPr lvl="0" algn="ctr" defTabSz="711200">
                <a:lnSpc>
                  <a:spcPct val="90000"/>
                </a:lnSpc>
                <a:spcBef>
                  <a:spcPct val="0"/>
                </a:spcBef>
                <a:spcAft>
                  <a:spcPct val="35000"/>
                </a:spcAft>
              </a:pPr>
              <a:r>
                <a:rPr lang="fr-CA" sz="1600" kern="1200" dirty="0" smtClean="0"/>
                <a:t>1-</a:t>
              </a:r>
              <a:endParaRPr lang="fr-CA" sz="1600" kern="1200" dirty="0"/>
            </a:p>
          </p:txBody>
        </p:sp>
        <p:sp>
          <p:nvSpPr>
            <p:cNvPr id="8" name="Forme libre 7"/>
            <p:cNvSpPr/>
            <p:nvPr/>
          </p:nvSpPr>
          <p:spPr>
            <a:xfrm>
              <a:off x="1026562" y="1937915"/>
              <a:ext cx="7660237" cy="528693"/>
            </a:xfrm>
            <a:custGeom>
              <a:avLst/>
              <a:gdLst>
                <a:gd name="connsiteX0" fmla="*/ 88117 w 528693"/>
                <a:gd name="connsiteY0" fmla="*/ 0 h 7660237"/>
                <a:gd name="connsiteX1" fmla="*/ 440576 w 528693"/>
                <a:gd name="connsiteY1" fmla="*/ 0 h 7660237"/>
                <a:gd name="connsiteX2" fmla="*/ 502884 w 528693"/>
                <a:gd name="connsiteY2" fmla="*/ 25809 h 7660237"/>
                <a:gd name="connsiteX3" fmla="*/ 528693 w 528693"/>
                <a:gd name="connsiteY3" fmla="*/ 88117 h 7660237"/>
                <a:gd name="connsiteX4" fmla="*/ 528693 w 528693"/>
                <a:gd name="connsiteY4" fmla="*/ 7660237 h 7660237"/>
                <a:gd name="connsiteX5" fmla="*/ 528693 w 528693"/>
                <a:gd name="connsiteY5" fmla="*/ 7660237 h 7660237"/>
                <a:gd name="connsiteX6" fmla="*/ 528693 w 528693"/>
                <a:gd name="connsiteY6" fmla="*/ 7660237 h 7660237"/>
                <a:gd name="connsiteX7" fmla="*/ 0 w 528693"/>
                <a:gd name="connsiteY7" fmla="*/ 7660237 h 7660237"/>
                <a:gd name="connsiteX8" fmla="*/ 0 w 528693"/>
                <a:gd name="connsiteY8" fmla="*/ 7660237 h 7660237"/>
                <a:gd name="connsiteX9" fmla="*/ 0 w 528693"/>
                <a:gd name="connsiteY9" fmla="*/ 7660237 h 7660237"/>
                <a:gd name="connsiteX10" fmla="*/ 0 w 528693"/>
                <a:gd name="connsiteY10" fmla="*/ 88117 h 7660237"/>
                <a:gd name="connsiteX11" fmla="*/ 25809 w 528693"/>
                <a:gd name="connsiteY11" fmla="*/ 25809 h 7660237"/>
                <a:gd name="connsiteX12" fmla="*/ 88117 w 528693"/>
                <a:gd name="connsiteY12" fmla="*/ 0 h 766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8693" h="7660237">
                  <a:moveTo>
                    <a:pt x="528693" y="1276733"/>
                  </a:moveTo>
                  <a:lnTo>
                    <a:pt x="528693" y="6383504"/>
                  </a:lnTo>
                  <a:cubicBezTo>
                    <a:pt x="528693" y="6722112"/>
                    <a:pt x="528052" y="7046853"/>
                    <a:pt x="526912" y="7286284"/>
                  </a:cubicBezTo>
                  <a:cubicBezTo>
                    <a:pt x="525771" y="7525714"/>
                    <a:pt x="524224" y="7660230"/>
                    <a:pt x="522611" y="7660230"/>
                  </a:cubicBezTo>
                  <a:lnTo>
                    <a:pt x="0" y="7660230"/>
                  </a:lnTo>
                  <a:lnTo>
                    <a:pt x="0" y="7660230"/>
                  </a:lnTo>
                  <a:lnTo>
                    <a:pt x="0" y="7660230"/>
                  </a:lnTo>
                  <a:lnTo>
                    <a:pt x="0" y="7"/>
                  </a:lnTo>
                  <a:lnTo>
                    <a:pt x="0" y="7"/>
                  </a:lnTo>
                  <a:lnTo>
                    <a:pt x="0" y="7"/>
                  </a:lnTo>
                  <a:lnTo>
                    <a:pt x="522611" y="7"/>
                  </a:lnTo>
                  <a:cubicBezTo>
                    <a:pt x="524224" y="7"/>
                    <a:pt x="525771" y="134523"/>
                    <a:pt x="526912" y="373953"/>
                  </a:cubicBezTo>
                  <a:cubicBezTo>
                    <a:pt x="528052" y="613384"/>
                    <a:pt x="528693" y="938125"/>
                    <a:pt x="528693" y="1276733"/>
                  </a:cubicBezTo>
                  <a:close/>
                </a:path>
              </a:pathLst>
            </a:custGeom>
          </p:spPr>
          <p:style>
            <a:lnRef idx="1">
              <a:schemeClr val="accent6"/>
            </a:lnRef>
            <a:fillRef idx="2">
              <a:schemeClr val="accent6"/>
            </a:fillRef>
            <a:effectRef idx="1">
              <a:schemeClr val="accent6"/>
            </a:effectRef>
            <a:fontRef idx="minor">
              <a:schemeClr val="dk1">
                <a:hueOff val="0"/>
                <a:satOff val="0"/>
                <a:lumOff val="0"/>
                <a:alphaOff val="0"/>
              </a:schemeClr>
            </a:fontRef>
          </p:style>
          <p:txBody>
            <a:bodyPr spcFirstLastPara="0" vert="horz" wrap="square" lIns="220473" tIns="45493" rIns="45493" bIns="45495" numCol="1" spcCol="1270" anchor="ctr" anchorCtr="0">
              <a:noAutofit/>
            </a:bodyPr>
            <a:lstStyle/>
            <a:p>
              <a:pPr marL="285750" lvl="1" indent="-285750" algn="l" defTabSz="1377950">
                <a:lnSpc>
                  <a:spcPct val="90000"/>
                </a:lnSpc>
                <a:spcBef>
                  <a:spcPct val="0"/>
                </a:spcBef>
                <a:spcAft>
                  <a:spcPct val="15000"/>
                </a:spcAft>
                <a:buChar char="••"/>
              </a:pPr>
              <a:r>
                <a:rPr lang="fr-CA" sz="3100" kern="1200" dirty="0" smtClean="0"/>
                <a:t>Croyances</a:t>
              </a:r>
              <a:endParaRPr lang="fr-CA" sz="3100" kern="1200" dirty="0"/>
            </a:p>
          </p:txBody>
        </p:sp>
        <p:sp>
          <p:nvSpPr>
            <p:cNvPr id="9" name="Forme libre 8"/>
            <p:cNvSpPr/>
            <p:nvPr/>
          </p:nvSpPr>
          <p:spPr>
            <a:xfrm>
              <a:off x="457200" y="2652026"/>
              <a:ext cx="569362" cy="813374"/>
            </a:xfrm>
            <a:custGeom>
              <a:avLst/>
              <a:gdLst>
                <a:gd name="connsiteX0" fmla="*/ 0 w 813374"/>
                <a:gd name="connsiteY0" fmla="*/ 0 h 569362"/>
                <a:gd name="connsiteX1" fmla="*/ 528693 w 813374"/>
                <a:gd name="connsiteY1" fmla="*/ 0 h 569362"/>
                <a:gd name="connsiteX2" fmla="*/ 813374 w 813374"/>
                <a:gd name="connsiteY2" fmla="*/ 284681 h 569362"/>
                <a:gd name="connsiteX3" fmla="*/ 528693 w 813374"/>
                <a:gd name="connsiteY3" fmla="*/ 569362 h 569362"/>
                <a:gd name="connsiteX4" fmla="*/ 0 w 813374"/>
                <a:gd name="connsiteY4" fmla="*/ 569362 h 569362"/>
                <a:gd name="connsiteX5" fmla="*/ 284681 w 813374"/>
                <a:gd name="connsiteY5" fmla="*/ 284681 h 569362"/>
                <a:gd name="connsiteX6" fmla="*/ 0 w 813374"/>
                <a:gd name="connsiteY6" fmla="*/ 0 h 56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3374" h="569362">
                  <a:moveTo>
                    <a:pt x="813374" y="0"/>
                  </a:moveTo>
                  <a:lnTo>
                    <a:pt x="813374" y="370085"/>
                  </a:lnTo>
                  <a:lnTo>
                    <a:pt x="406687" y="569362"/>
                  </a:lnTo>
                  <a:lnTo>
                    <a:pt x="0" y="370085"/>
                  </a:lnTo>
                  <a:lnTo>
                    <a:pt x="0" y="0"/>
                  </a:lnTo>
                  <a:lnTo>
                    <a:pt x="406687" y="199277"/>
                  </a:lnTo>
                  <a:lnTo>
                    <a:pt x="81337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294841" rIns="10160" bIns="294841" numCol="1" spcCol="1270" anchor="ctr" anchorCtr="0">
              <a:noAutofit/>
            </a:bodyPr>
            <a:lstStyle/>
            <a:p>
              <a:pPr lvl="0" algn="ctr" defTabSz="711200">
                <a:lnSpc>
                  <a:spcPct val="90000"/>
                </a:lnSpc>
                <a:spcBef>
                  <a:spcPct val="0"/>
                </a:spcBef>
                <a:spcAft>
                  <a:spcPct val="35000"/>
                </a:spcAft>
              </a:pPr>
              <a:r>
                <a:rPr lang="fr-CA" sz="1600" kern="1200" dirty="0" smtClean="0"/>
                <a:t>2-</a:t>
              </a:r>
              <a:endParaRPr lang="fr-CA" sz="1600" kern="1200" dirty="0"/>
            </a:p>
          </p:txBody>
        </p:sp>
        <p:sp>
          <p:nvSpPr>
            <p:cNvPr id="10" name="Forme libre 9"/>
            <p:cNvSpPr/>
            <p:nvPr/>
          </p:nvSpPr>
          <p:spPr>
            <a:xfrm>
              <a:off x="1026562" y="2652027"/>
              <a:ext cx="7660237" cy="528693"/>
            </a:xfrm>
            <a:custGeom>
              <a:avLst/>
              <a:gdLst>
                <a:gd name="connsiteX0" fmla="*/ 88117 w 528693"/>
                <a:gd name="connsiteY0" fmla="*/ 0 h 7660237"/>
                <a:gd name="connsiteX1" fmla="*/ 440576 w 528693"/>
                <a:gd name="connsiteY1" fmla="*/ 0 h 7660237"/>
                <a:gd name="connsiteX2" fmla="*/ 502884 w 528693"/>
                <a:gd name="connsiteY2" fmla="*/ 25809 h 7660237"/>
                <a:gd name="connsiteX3" fmla="*/ 528693 w 528693"/>
                <a:gd name="connsiteY3" fmla="*/ 88117 h 7660237"/>
                <a:gd name="connsiteX4" fmla="*/ 528693 w 528693"/>
                <a:gd name="connsiteY4" fmla="*/ 7660237 h 7660237"/>
                <a:gd name="connsiteX5" fmla="*/ 528693 w 528693"/>
                <a:gd name="connsiteY5" fmla="*/ 7660237 h 7660237"/>
                <a:gd name="connsiteX6" fmla="*/ 528693 w 528693"/>
                <a:gd name="connsiteY6" fmla="*/ 7660237 h 7660237"/>
                <a:gd name="connsiteX7" fmla="*/ 0 w 528693"/>
                <a:gd name="connsiteY7" fmla="*/ 7660237 h 7660237"/>
                <a:gd name="connsiteX8" fmla="*/ 0 w 528693"/>
                <a:gd name="connsiteY8" fmla="*/ 7660237 h 7660237"/>
                <a:gd name="connsiteX9" fmla="*/ 0 w 528693"/>
                <a:gd name="connsiteY9" fmla="*/ 7660237 h 7660237"/>
                <a:gd name="connsiteX10" fmla="*/ 0 w 528693"/>
                <a:gd name="connsiteY10" fmla="*/ 88117 h 7660237"/>
                <a:gd name="connsiteX11" fmla="*/ 25809 w 528693"/>
                <a:gd name="connsiteY11" fmla="*/ 25809 h 7660237"/>
                <a:gd name="connsiteX12" fmla="*/ 88117 w 528693"/>
                <a:gd name="connsiteY12" fmla="*/ 0 h 766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8693" h="7660237">
                  <a:moveTo>
                    <a:pt x="528693" y="1276733"/>
                  </a:moveTo>
                  <a:lnTo>
                    <a:pt x="528693" y="6383504"/>
                  </a:lnTo>
                  <a:cubicBezTo>
                    <a:pt x="528693" y="6722112"/>
                    <a:pt x="528052" y="7046853"/>
                    <a:pt x="526912" y="7286284"/>
                  </a:cubicBezTo>
                  <a:cubicBezTo>
                    <a:pt x="525771" y="7525714"/>
                    <a:pt x="524224" y="7660230"/>
                    <a:pt x="522611" y="7660230"/>
                  </a:cubicBezTo>
                  <a:lnTo>
                    <a:pt x="0" y="7660230"/>
                  </a:lnTo>
                  <a:lnTo>
                    <a:pt x="0" y="7660230"/>
                  </a:lnTo>
                  <a:lnTo>
                    <a:pt x="0" y="7660230"/>
                  </a:lnTo>
                  <a:lnTo>
                    <a:pt x="0" y="7"/>
                  </a:lnTo>
                  <a:lnTo>
                    <a:pt x="0" y="7"/>
                  </a:lnTo>
                  <a:lnTo>
                    <a:pt x="0" y="7"/>
                  </a:lnTo>
                  <a:lnTo>
                    <a:pt x="522611" y="7"/>
                  </a:lnTo>
                  <a:cubicBezTo>
                    <a:pt x="524224" y="7"/>
                    <a:pt x="525771" y="134523"/>
                    <a:pt x="526912" y="373953"/>
                  </a:cubicBezTo>
                  <a:cubicBezTo>
                    <a:pt x="528052" y="613384"/>
                    <a:pt x="528693" y="938125"/>
                    <a:pt x="528693" y="1276733"/>
                  </a:cubicBezTo>
                  <a:close/>
                </a:path>
              </a:pathLst>
            </a:custGeom>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220473" tIns="45493" rIns="45493" bIns="45495" numCol="1" spcCol="1270" anchor="ctr" anchorCtr="0">
              <a:noAutofit/>
            </a:bodyPr>
            <a:lstStyle/>
            <a:p>
              <a:pPr marL="285750" lvl="1" indent="-285750" algn="l" defTabSz="1377950">
                <a:lnSpc>
                  <a:spcPct val="90000"/>
                </a:lnSpc>
                <a:spcBef>
                  <a:spcPct val="0"/>
                </a:spcBef>
                <a:spcAft>
                  <a:spcPct val="15000"/>
                </a:spcAft>
                <a:buChar char="••"/>
              </a:pPr>
              <a:r>
                <a:rPr lang="fr-CA" sz="3100" kern="1200" dirty="0" smtClean="0"/>
                <a:t>Définitions</a:t>
              </a:r>
              <a:endParaRPr lang="fr-CA" sz="3100" kern="1200" dirty="0"/>
            </a:p>
          </p:txBody>
        </p:sp>
        <p:sp>
          <p:nvSpPr>
            <p:cNvPr id="11" name="Forme libre 10"/>
            <p:cNvSpPr/>
            <p:nvPr/>
          </p:nvSpPr>
          <p:spPr>
            <a:xfrm>
              <a:off x="457200" y="3366138"/>
              <a:ext cx="569362" cy="813374"/>
            </a:xfrm>
            <a:custGeom>
              <a:avLst/>
              <a:gdLst>
                <a:gd name="connsiteX0" fmla="*/ 0 w 813374"/>
                <a:gd name="connsiteY0" fmla="*/ 0 h 569362"/>
                <a:gd name="connsiteX1" fmla="*/ 528693 w 813374"/>
                <a:gd name="connsiteY1" fmla="*/ 0 h 569362"/>
                <a:gd name="connsiteX2" fmla="*/ 813374 w 813374"/>
                <a:gd name="connsiteY2" fmla="*/ 284681 h 569362"/>
                <a:gd name="connsiteX3" fmla="*/ 528693 w 813374"/>
                <a:gd name="connsiteY3" fmla="*/ 569362 h 569362"/>
                <a:gd name="connsiteX4" fmla="*/ 0 w 813374"/>
                <a:gd name="connsiteY4" fmla="*/ 569362 h 569362"/>
                <a:gd name="connsiteX5" fmla="*/ 284681 w 813374"/>
                <a:gd name="connsiteY5" fmla="*/ 284681 h 569362"/>
                <a:gd name="connsiteX6" fmla="*/ 0 w 813374"/>
                <a:gd name="connsiteY6" fmla="*/ 0 h 56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3374" h="569362">
                  <a:moveTo>
                    <a:pt x="813374" y="0"/>
                  </a:moveTo>
                  <a:lnTo>
                    <a:pt x="813374" y="370085"/>
                  </a:lnTo>
                  <a:lnTo>
                    <a:pt x="406687" y="569362"/>
                  </a:lnTo>
                  <a:lnTo>
                    <a:pt x="0" y="370085"/>
                  </a:lnTo>
                  <a:lnTo>
                    <a:pt x="0" y="0"/>
                  </a:lnTo>
                  <a:lnTo>
                    <a:pt x="406687" y="199277"/>
                  </a:lnTo>
                  <a:lnTo>
                    <a:pt x="81337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294841" rIns="10160" bIns="294841" numCol="1" spcCol="1270" anchor="ctr" anchorCtr="0">
              <a:noAutofit/>
            </a:bodyPr>
            <a:lstStyle/>
            <a:p>
              <a:pPr lvl="0" algn="ctr" defTabSz="711200">
                <a:lnSpc>
                  <a:spcPct val="90000"/>
                </a:lnSpc>
                <a:spcBef>
                  <a:spcPct val="0"/>
                </a:spcBef>
                <a:spcAft>
                  <a:spcPct val="35000"/>
                </a:spcAft>
              </a:pPr>
              <a:r>
                <a:rPr lang="fr-CA" sz="1600" kern="1200" dirty="0" smtClean="0"/>
                <a:t>3-</a:t>
              </a:r>
              <a:endParaRPr lang="fr-CA" sz="1600" kern="1200" dirty="0"/>
            </a:p>
          </p:txBody>
        </p:sp>
        <p:sp>
          <p:nvSpPr>
            <p:cNvPr id="12" name="Forme libre 11"/>
            <p:cNvSpPr/>
            <p:nvPr/>
          </p:nvSpPr>
          <p:spPr>
            <a:xfrm>
              <a:off x="1026562" y="3366139"/>
              <a:ext cx="7660237" cy="528693"/>
            </a:xfrm>
            <a:custGeom>
              <a:avLst/>
              <a:gdLst>
                <a:gd name="connsiteX0" fmla="*/ 88117 w 528693"/>
                <a:gd name="connsiteY0" fmla="*/ 0 h 7660237"/>
                <a:gd name="connsiteX1" fmla="*/ 440576 w 528693"/>
                <a:gd name="connsiteY1" fmla="*/ 0 h 7660237"/>
                <a:gd name="connsiteX2" fmla="*/ 502884 w 528693"/>
                <a:gd name="connsiteY2" fmla="*/ 25809 h 7660237"/>
                <a:gd name="connsiteX3" fmla="*/ 528693 w 528693"/>
                <a:gd name="connsiteY3" fmla="*/ 88117 h 7660237"/>
                <a:gd name="connsiteX4" fmla="*/ 528693 w 528693"/>
                <a:gd name="connsiteY4" fmla="*/ 7660237 h 7660237"/>
                <a:gd name="connsiteX5" fmla="*/ 528693 w 528693"/>
                <a:gd name="connsiteY5" fmla="*/ 7660237 h 7660237"/>
                <a:gd name="connsiteX6" fmla="*/ 528693 w 528693"/>
                <a:gd name="connsiteY6" fmla="*/ 7660237 h 7660237"/>
                <a:gd name="connsiteX7" fmla="*/ 0 w 528693"/>
                <a:gd name="connsiteY7" fmla="*/ 7660237 h 7660237"/>
                <a:gd name="connsiteX8" fmla="*/ 0 w 528693"/>
                <a:gd name="connsiteY8" fmla="*/ 7660237 h 7660237"/>
                <a:gd name="connsiteX9" fmla="*/ 0 w 528693"/>
                <a:gd name="connsiteY9" fmla="*/ 7660237 h 7660237"/>
                <a:gd name="connsiteX10" fmla="*/ 0 w 528693"/>
                <a:gd name="connsiteY10" fmla="*/ 88117 h 7660237"/>
                <a:gd name="connsiteX11" fmla="*/ 25809 w 528693"/>
                <a:gd name="connsiteY11" fmla="*/ 25809 h 7660237"/>
                <a:gd name="connsiteX12" fmla="*/ 88117 w 528693"/>
                <a:gd name="connsiteY12" fmla="*/ 0 h 766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8693" h="7660237">
                  <a:moveTo>
                    <a:pt x="528693" y="1276733"/>
                  </a:moveTo>
                  <a:lnTo>
                    <a:pt x="528693" y="6383504"/>
                  </a:lnTo>
                  <a:cubicBezTo>
                    <a:pt x="528693" y="6722112"/>
                    <a:pt x="528052" y="7046853"/>
                    <a:pt x="526912" y="7286284"/>
                  </a:cubicBezTo>
                  <a:cubicBezTo>
                    <a:pt x="525771" y="7525714"/>
                    <a:pt x="524224" y="7660230"/>
                    <a:pt x="522611" y="7660230"/>
                  </a:cubicBezTo>
                  <a:lnTo>
                    <a:pt x="0" y="7660230"/>
                  </a:lnTo>
                  <a:lnTo>
                    <a:pt x="0" y="7660230"/>
                  </a:lnTo>
                  <a:lnTo>
                    <a:pt x="0" y="7660230"/>
                  </a:lnTo>
                  <a:lnTo>
                    <a:pt x="0" y="7"/>
                  </a:lnTo>
                  <a:lnTo>
                    <a:pt x="0" y="7"/>
                  </a:lnTo>
                  <a:lnTo>
                    <a:pt x="0" y="7"/>
                  </a:lnTo>
                  <a:lnTo>
                    <a:pt x="522611" y="7"/>
                  </a:lnTo>
                  <a:cubicBezTo>
                    <a:pt x="524224" y="7"/>
                    <a:pt x="525771" y="134523"/>
                    <a:pt x="526912" y="373953"/>
                  </a:cubicBezTo>
                  <a:cubicBezTo>
                    <a:pt x="528052" y="613384"/>
                    <a:pt x="528693" y="938125"/>
                    <a:pt x="528693" y="1276733"/>
                  </a:cubicBezTo>
                  <a:close/>
                </a:path>
              </a:pathLst>
            </a:custGeom>
          </p:spPr>
          <p:style>
            <a:lnRef idx="1">
              <a:schemeClr val="accent4"/>
            </a:lnRef>
            <a:fillRef idx="2">
              <a:schemeClr val="accent4"/>
            </a:fillRef>
            <a:effectRef idx="1">
              <a:schemeClr val="accent4"/>
            </a:effectRef>
            <a:fontRef idx="minor">
              <a:schemeClr val="dk1">
                <a:hueOff val="0"/>
                <a:satOff val="0"/>
                <a:lumOff val="0"/>
                <a:alphaOff val="0"/>
              </a:schemeClr>
            </a:fontRef>
          </p:style>
          <p:txBody>
            <a:bodyPr spcFirstLastPara="0" vert="horz" wrap="square" lIns="220473" tIns="45493" rIns="45493" bIns="45495" numCol="1" spcCol="1270" anchor="ctr" anchorCtr="0">
              <a:noAutofit/>
            </a:bodyPr>
            <a:lstStyle/>
            <a:p>
              <a:pPr marL="285750" lvl="1" indent="-285750" algn="l" defTabSz="1377950">
                <a:lnSpc>
                  <a:spcPct val="90000"/>
                </a:lnSpc>
                <a:spcBef>
                  <a:spcPct val="0"/>
                </a:spcBef>
                <a:spcAft>
                  <a:spcPct val="15000"/>
                </a:spcAft>
                <a:buChar char="••"/>
              </a:pPr>
              <a:r>
                <a:rPr lang="fr-CA" sz="3100" kern="1200" smtClean="0"/>
                <a:t>Avantages et limites</a:t>
              </a:r>
              <a:endParaRPr lang="fr-CA" sz="3100" kern="1200"/>
            </a:p>
          </p:txBody>
        </p:sp>
        <p:sp>
          <p:nvSpPr>
            <p:cNvPr id="13" name="Forme libre 12"/>
            <p:cNvSpPr/>
            <p:nvPr/>
          </p:nvSpPr>
          <p:spPr>
            <a:xfrm>
              <a:off x="457200" y="4080250"/>
              <a:ext cx="569362" cy="813374"/>
            </a:xfrm>
            <a:custGeom>
              <a:avLst/>
              <a:gdLst>
                <a:gd name="connsiteX0" fmla="*/ 0 w 813374"/>
                <a:gd name="connsiteY0" fmla="*/ 0 h 569362"/>
                <a:gd name="connsiteX1" fmla="*/ 528693 w 813374"/>
                <a:gd name="connsiteY1" fmla="*/ 0 h 569362"/>
                <a:gd name="connsiteX2" fmla="*/ 813374 w 813374"/>
                <a:gd name="connsiteY2" fmla="*/ 284681 h 569362"/>
                <a:gd name="connsiteX3" fmla="*/ 528693 w 813374"/>
                <a:gd name="connsiteY3" fmla="*/ 569362 h 569362"/>
                <a:gd name="connsiteX4" fmla="*/ 0 w 813374"/>
                <a:gd name="connsiteY4" fmla="*/ 569362 h 569362"/>
                <a:gd name="connsiteX5" fmla="*/ 284681 w 813374"/>
                <a:gd name="connsiteY5" fmla="*/ 284681 h 569362"/>
                <a:gd name="connsiteX6" fmla="*/ 0 w 813374"/>
                <a:gd name="connsiteY6" fmla="*/ 0 h 56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3374" h="569362">
                  <a:moveTo>
                    <a:pt x="813374" y="0"/>
                  </a:moveTo>
                  <a:lnTo>
                    <a:pt x="813374" y="370085"/>
                  </a:lnTo>
                  <a:lnTo>
                    <a:pt x="406687" y="569362"/>
                  </a:lnTo>
                  <a:lnTo>
                    <a:pt x="0" y="370085"/>
                  </a:lnTo>
                  <a:lnTo>
                    <a:pt x="0" y="0"/>
                  </a:lnTo>
                  <a:lnTo>
                    <a:pt x="406687" y="199277"/>
                  </a:lnTo>
                  <a:lnTo>
                    <a:pt x="81337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294841" rIns="10160" bIns="294841" numCol="1" spcCol="1270" anchor="ctr" anchorCtr="0">
              <a:noAutofit/>
            </a:bodyPr>
            <a:lstStyle/>
            <a:p>
              <a:pPr lvl="0" algn="ctr" defTabSz="711200">
                <a:lnSpc>
                  <a:spcPct val="90000"/>
                </a:lnSpc>
                <a:spcBef>
                  <a:spcPct val="0"/>
                </a:spcBef>
                <a:spcAft>
                  <a:spcPct val="35000"/>
                </a:spcAft>
              </a:pPr>
              <a:r>
                <a:rPr lang="fr-CA" sz="1600" kern="1200" dirty="0" smtClean="0"/>
                <a:t>4-</a:t>
              </a:r>
              <a:endParaRPr lang="fr-CA" sz="1600" kern="1200" dirty="0"/>
            </a:p>
          </p:txBody>
        </p:sp>
        <p:sp>
          <p:nvSpPr>
            <p:cNvPr id="14" name="Forme libre 13"/>
            <p:cNvSpPr/>
            <p:nvPr/>
          </p:nvSpPr>
          <p:spPr>
            <a:xfrm>
              <a:off x="1026562" y="4080250"/>
              <a:ext cx="7660237" cy="528693"/>
            </a:xfrm>
            <a:custGeom>
              <a:avLst/>
              <a:gdLst>
                <a:gd name="connsiteX0" fmla="*/ 88117 w 528693"/>
                <a:gd name="connsiteY0" fmla="*/ 0 h 7660237"/>
                <a:gd name="connsiteX1" fmla="*/ 440576 w 528693"/>
                <a:gd name="connsiteY1" fmla="*/ 0 h 7660237"/>
                <a:gd name="connsiteX2" fmla="*/ 502884 w 528693"/>
                <a:gd name="connsiteY2" fmla="*/ 25809 h 7660237"/>
                <a:gd name="connsiteX3" fmla="*/ 528693 w 528693"/>
                <a:gd name="connsiteY3" fmla="*/ 88117 h 7660237"/>
                <a:gd name="connsiteX4" fmla="*/ 528693 w 528693"/>
                <a:gd name="connsiteY4" fmla="*/ 7660237 h 7660237"/>
                <a:gd name="connsiteX5" fmla="*/ 528693 w 528693"/>
                <a:gd name="connsiteY5" fmla="*/ 7660237 h 7660237"/>
                <a:gd name="connsiteX6" fmla="*/ 528693 w 528693"/>
                <a:gd name="connsiteY6" fmla="*/ 7660237 h 7660237"/>
                <a:gd name="connsiteX7" fmla="*/ 0 w 528693"/>
                <a:gd name="connsiteY7" fmla="*/ 7660237 h 7660237"/>
                <a:gd name="connsiteX8" fmla="*/ 0 w 528693"/>
                <a:gd name="connsiteY8" fmla="*/ 7660237 h 7660237"/>
                <a:gd name="connsiteX9" fmla="*/ 0 w 528693"/>
                <a:gd name="connsiteY9" fmla="*/ 7660237 h 7660237"/>
                <a:gd name="connsiteX10" fmla="*/ 0 w 528693"/>
                <a:gd name="connsiteY10" fmla="*/ 88117 h 7660237"/>
                <a:gd name="connsiteX11" fmla="*/ 25809 w 528693"/>
                <a:gd name="connsiteY11" fmla="*/ 25809 h 7660237"/>
                <a:gd name="connsiteX12" fmla="*/ 88117 w 528693"/>
                <a:gd name="connsiteY12" fmla="*/ 0 h 766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8693" h="7660237">
                  <a:moveTo>
                    <a:pt x="528693" y="1276733"/>
                  </a:moveTo>
                  <a:lnTo>
                    <a:pt x="528693" y="6383504"/>
                  </a:lnTo>
                  <a:cubicBezTo>
                    <a:pt x="528693" y="6722112"/>
                    <a:pt x="528052" y="7046853"/>
                    <a:pt x="526912" y="7286284"/>
                  </a:cubicBezTo>
                  <a:cubicBezTo>
                    <a:pt x="525771" y="7525714"/>
                    <a:pt x="524224" y="7660230"/>
                    <a:pt x="522611" y="7660230"/>
                  </a:cubicBezTo>
                  <a:lnTo>
                    <a:pt x="0" y="7660230"/>
                  </a:lnTo>
                  <a:lnTo>
                    <a:pt x="0" y="7660230"/>
                  </a:lnTo>
                  <a:lnTo>
                    <a:pt x="0" y="7660230"/>
                  </a:lnTo>
                  <a:lnTo>
                    <a:pt x="0" y="7"/>
                  </a:lnTo>
                  <a:lnTo>
                    <a:pt x="0" y="7"/>
                  </a:lnTo>
                  <a:lnTo>
                    <a:pt x="0" y="7"/>
                  </a:lnTo>
                  <a:lnTo>
                    <a:pt x="522611" y="7"/>
                  </a:lnTo>
                  <a:cubicBezTo>
                    <a:pt x="524224" y="7"/>
                    <a:pt x="525771" y="134523"/>
                    <a:pt x="526912" y="373953"/>
                  </a:cubicBezTo>
                  <a:cubicBezTo>
                    <a:pt x="528052" y="613384"/>
                    <a:pt x="528693" y="938125"/>
                    <a:pt x="528693" y="1276733"/>
                  </a:cubicBezTo>
                  <a:close/>
                </a:path>
              </a:pathLst>
            </a:custGeom>
          </p:spPr>
          <p:style>
            <a:lnRef idx="1">
              <a:schemeClr val="accent3"/>
            </a:lnRef>
            <a:fillRef idx="2">
              <a:schemeClr val="accent3"/>
            </a:fillRef>
            <a:effectRef idx="1">
              <a:schemeClr val="accent3"/>
            </a:effectRef>
            <a:fontRef idx="minor">
              <a:schemeClr val="dk1">
                <a:hueOff val="0"/>
                <a:satOff val="0"/>
                <a:lumOff val="0"/>
                <a:alphaOff val="0"/>
              </a:schemeClr>
            </a:fontRef>
          </p:style>
          <p:txBody>
            <a:bodyPr spcFirstLastPara="0" vert="horz" wrap="square" lIns="220473" tIns="45493" rIns="45493" bIns="45495" numCol="1" spcCol="1270" anchor="ctr" anchorCtr="0">
              <a:noAutofit/>
            </a:bodyPr>
            <a:lstStyle/>
            <a:p>
              <a:pPr marL="285750" lvl="1" indent="-285750" algn="l" defTabSz="1377950">
                <a:lnSpc>
                  <a:spcPct val="90000"/>
                </a:lnSpc>
                <a:spcBef>
                  <a:spcPct val="0"/>
                </a:spcBef>
                <a:spcAft>
                  <a:spcPct val="15000"/>
                </a:spcAft>
                <a:buChar char="••"/>
              </a:pPr>
              <a:r>
                <a:rPr lang="fr-CA" sz="3100" kern="1200" dirty="0" smtClean="0"/>
                <a:t>Étapes</a:t>
              </a:r>
              <a:endParaRPr lang="fr-CA" sz="3100" kern="1200" dirty="0"/>
            </a:p>
          </p:txBody>
        </p:sp>
        <p:sp>
          <p:nvSpPr>
            <p:cNvPr id="15" name="Forme libre 14"/>
            <p:cNvSpPr/>
            <p:nvPr/>
          </p:nvSpPr>
          <p:spPr>
            <a:xfrm>
              <a:off x="457200" y="4794361"/>
              <a:ext cx="569362" cy="813374"/>
            </a:xfrm>
            <a:custGeom>
              <a:avLst/>
              <a:gdLst>
                <a:gd name="connsiteX0" fmla="*/ 0 w 813374"/>
                <a:gd name="connsiteY0" fmla="*/ 0 h 569362"/>
                <a:gd name="connsiteX1" fmla="*/ 528693 w 813374"/>
                <a:gd name="connsiteY1" fmla="*/ 0 h 569362"/>
                <a:gd name="connsiteX2" fmla="*/ 813374 w 813374"/>
                <a:gd name="connsiteY2" fmla="*/ 284681 h 569362"/>
                <a:gd name="connsiteX3" fmla="*/ 528693 w 813374"/>
                <a:gd name="connsiteY3" fmla="*/ 569362 h 569362"/>
                <a:gd name="connsiteX4" fmla="*/ 0 w 813374"/>
                <a:gd name="connsiteY4" fmla="*/ 569362 h 569362"/>
                <a:gd name="connsiteX5" fmla="*/ 284681 w 813374"/>
                <a:gd name="connsiteY5" fmla="*/ 284681 h 569362"/>
                <a:gd name="connsiteX6" fmla="*/ 0 w 813374"/>
                <a:gd name="connsiteY6" fmla="*/ 0 h 56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3374" h="569362">
                  <a:moveTo>
                    <a:pt x="813374" y="0"/>
                  </a:moveTo>
                  <a:lnTo>
                    <a:pt x="813374" y="370085"/>
                  </a:lnTo>
                  <a:lnTo>
                    <a:pt x="406687" y="569362"/>
                  </a:lnTo>
                  <a:lnTo>
                    <a:pt x="0" y="370085"/>
                  </a:lnTo>
                  <a:lnTo>
                    <a:pt x="0" y="0"/>
                  </a:lnTo>
                  <a:lnTo>
                    <a:pt x="406687" y="199277"/>
                  </a:lnTo>
                  <a:lnTo>
                    <a:pt x="81337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294841" rIns="10160" bIns="294841" numCol="1" spcCol="1270" anchor="ctr" anchorCtr="0">
              <a:noAutofit/>
            </a:bodyPr>
            <a:lstStyle/>
            <a:p>
              <a:pPr lvl="0" algn="ctr" defTabSz="711200">
                <a:lnSpc>
                  <a:spcPct val="90000"/>
                </a:lnSpc>
                <a:spcBef>
                  <a:spcPct val="0"/>
                </a:spcBef>
                <a:spcAft>
                  <a:spcPct val="35000"/>
                </a:spcAft>
              </a:pPr>
              <a:r>
                <a:rPr lang="fr-CA" sz="1600" kern="1200" dirty="0" smtClean="0"/>
                <a:t>5</a:t>
              </a:r>
              <a:endParaRPr lang="fr-CA" sz="1600" kern="1200" dirty="0"/>
            </a:p>
          </p:txBody>
        </p:sp>
        <p:sp>
          <p:nvSpPr>
            <p:cNvPr id="16" name="Forme libre 15"/>
            <p:cNvSpPr/>
            <p:nvPr/>
          </p:nvSpPr>
          <p:spPr>
            <a:xfrm>
              <a:off x="1026562" y="4794362"/>
              <a:ext cx="7660237" cy="528693"/>
            </a:xfrm>
            <a:custGeom>
              <a:avLst/>
              <a:gdLst>
                <a:gd name="connsiteX0" fmla="*/ 88117 w 528693"/>
                <a:gd name="connsiteY0" fmla="*/ 0 h 7660237"/>
                <a:gd name="connsiteX1" fmla="*/ 440576 w 528693"/>
                <a:gd name="connsiteY1" fmla="*/ 0 h 7660237"/>
                <a:gd name="connsiteX2" fmla="*/ 502884 w 528693"/>
                <a:gd name="connsiteY2" fmla="*/ 25809 h 7660237"/>
                <a:gd name="connsiteX3" fmla="*/ 528693 w 528693"/>
                <a:gd name="connsiteY3" fmla="*/ 88117 h 7660237"/>
                <a:gd name="connsiteX4" fmla="*/ 528693 w 528693"/>
                <a:gd name="connsiteY4" fmla="*/ 7660237 h 7660237"/>
                <a:gd name="connsiteX5" fmla="*/ 528693 w 528693"/>
                <a:gd name="connsiteY5" fmla="*/ 7660237 h 7660237"/>
                <a:gd name="connsiteX6" fmla="*/ 528693 w 528693"/>
                <a:gd name="connsiteY6" fmla="*/ 7660237 h 7660237"/>
                <a:gd name="connsiteX7" fmla="*/ 0 w 528693"/>
                <a:gd name="connsiteY7" fmla="*/ 7660237 h 7660237"/>
                <a:gd name="connsiteX8" fmla="*/ 0 w 528693"/>
                <a:gd name="connsiteY8" fmla="*/ 7660237 h 7660237"/>
                <a:gd name="connsiteX9" fmla="*/ 0 w 528693"/>
                <a:gd name="connsiteY9" fmla="*/ 7660237 h 7660237"/>
                <a:gd name="connsiteX10" fmla="*/ 0 w 528693"/>
                <a:gd name="connsiteY10" fmla="*/ 88117 h 7660237"/>
                <a:gd name="connsiteX11" fmla="*/ 25809 w 528693"/>
                <a:gd name="connsiteY11" fmla="*/ 25809 h 7660237"/>
                <a:gd name="connsiteX12" fmla="*/ 88117 w 528693"/>
                <a:gd name="connsiteY12" fmla="*/ 0 h 766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8693" h="7660237">
                  <a:moveTo>
                    <a:pt x="528693" y="1276733"/>
                  </a:moveTo>
                  <a:lnTo>
                    <a:pt x="528693" y="6383504"/>
                  </a:lnTo>
                  <a:cubicBezTo>
                    <a:pt x="528693" y="6722112"/>
                    <a:pt x="528052" y="7046853"/>
                    <a:pt x="526912" y="7286284"/>
                  </a:cubicBezTo>
                  <a:cubicBezTo>
                    <a:pt x="525771" y="7525714"/>
                    <a:pt x="524224" y="7660230"/>
                    <a:pt x="522611" y="7660230"/>
                  </a:cubicBezTo>
                  <a:lnTo>
                    <a:pt x="0" y="7660230"/>
                  </a:lnTo>
                  <a:lnTo>
                    <a:pt x="0" y="7660230"/>
                  </a:lnTo>
                  <a:lnTo>
                    <a:pt x="0" y="7660230"/>
                  </a:lnTo>
                  <a:lnTo>
                    <a:pt x="0" y="7"/>
                  </a:lnTo>
                  <a:lnTo>
                    <a:pt x="0" y="7"/>
                  </a:lnTo>
                  <a:lnTo>
                    <a:pt x="0" y="7"/>
                  </a:lnTo>
                  <a:lnTo>
                    <a:pt x="522611" y="7"/>
                  </a:lnTo>
                  <a:cubicBezTo>
                    <a:pt x="524224" y="7"/>
                    <a:pt x="525771" y="134523"/>
                    <a:pt x="526912" y="373953"/>
                  </a:cubicBezTo>
                  <a:cubicBezTo>
                    <a:pt x="528052" y="613384"/>
                    <a:pt x="528693" y="938125"/>
                    <a:pt x="528693" y="1276733"/>
                  </a:cubicBezTo>
                  <a:close/>
                </a:path>
              </a:pathLst>
            </a:custGeom>
          </p:spPr>
          <p:style>
            <a:lnRef idx="1">
              <a:schemeClr val="accent5"/>
            </a:lnRef>
            <a:fillRef idx="2">
              <a:schemeClr val="accent5"/>
            </a:fillRef>
            <a:effectRef idx="1">
              <a:schemeClr val="accent5"/>
            </a:effectRef>
            <a:fontRef idx="minor">
              <a:schemeClr val="dk1">
                <a:hueOff val="0"/>
                <a:satOff val="0"/>
                <a:lumOff val="0"/>
                <a:alphaOff val="0"/>
              </a:schemeClr>
            </a:fontRef>
          </p:style>
          <p:txBody>
            <a:bodyPr spcFirstLastPara="0" vert="horz" wrap="square" lIns="220473" tIns="45493" rIns="45493" bIns="45495" numCol="1" spcCol="1270" anchor="ctr" anchorCtr="0">
              <a:noAutofit/>
            </a:bodyPr>
            <a:lstStyle/>
            <a:p>
              <a:pPr marL="285750" lvl="1" indent="-285750" algn="l" defTabSz="1377950">
                <a:lnSpc>
                  <a:spcPct val="90000"/>
                </a:lnSpc>
                <a:spcBef>
                  <a:spcPct val="0"/>
                </a:spcBef>
                <a:spcAft>
                  <a:spcPct val="15000"/>
                </a:spcAft>
                <a:buChar char="••"/>
              </a:pPr>
              <a:r>
                <a:rPr lang="fr-CA" sz="3100" dirty="0" smtClean="0"/>
                <a:t>Mises en situation</a:t>
              </a:r>
              <a:endParaRPr lang="fr-CA" sz="3100" kern="1200" dirty="0"/>
            </a:p>
          </p:txBody>
        </p:sp>
        <p:sp>
          <p:nvSpPr>
            <p:cNvPr id="17" name="Forme libre 16"/>
            <p:cNvSpPr/>
            <p:nvPr/>
          </p:nvSpPr>
          <p:spPr>
            <a:xfrm>
              <a:off x="457200" y="5508473"/>
              <a:ext cx="569362" cy="813374"/>
            </a:xfrm>
            <a:custGeom>
              <a:avLst/>
              <a:gdLst>
                <a:gd name="connsiteX0" fmla="*/ 0 w 813374"/>
                <a:gd name="connsiteY0" fmla="*/ 0 h 569362"/>
                <a:gd name="connsiteX1" fmla="*/ 528693 w 813374"/>
                <a:gd name="connsiteY1" fmla="*/ 0 h 569362"/>
                <a:gd name="connsiteX2" fmla="*/ 813374 w 813374"/>
                <a:gd name="connsiteY2" fmla="*/ 284681 h 569362"/>
                <a:gd name="connsiteX3" fmla="*/ 528693 w 813374"/>
                <a:gd name="connsiteY3" fmla="*/ 569362 h 569362"/>
                <a:gd name="connsiteX4" fmla="*/ 0 w 813374"/>
                <a:gd name="connsiteY4" fmla="*/ 569362 h 569362"/>
                <a:gd name="connsiteX5" fmla="*/ 284681 w 813374"/>
                <a:gd name="connsiteY5" fmla="*/ 284681 h 569362"/>
                <a:gd name="connsiteX6" fmla="*/ 0 w 813374"/>
                <a:gd name="connsiteY6" fmla="*/ 0 h 56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3374" h="569362">
                  <a:moveTo>
                    <a:pt x="813374" y="0"/>
                  </a:moveTo>
                  <a:lnTo>
                    <a:pt x="813374" y="370085"/>
                  </a:lnTo>
                  <a:lnTo>
                    <a:pt x="406687" y="569362"/>
                  </a:lnTo>
                  <a:lnTo>
                    <a:pt x="0" y="370085"/>
                  </a:lnTo>
                  <a:lnTo>
                    <a:pt x="0" y="0"/>
                  </a:lnTo>
                  <a:lnTo>
                    <a:pt x="406687" y="199277"/>
                  </a:lnTo>
                  <a:lnTo>
                    <a:pt x="81337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294841" rIns="10160" bIns="294841" numCol="1" spcCol="1270" anchor="ctr" anchorCtr="0">
              <a:noAutofit/>
            </a:bodyPr>
            <a:lstStyle/>
            <a:p>
              <a:pPr lvl="0" algn="ctr" defTabSz="711200">
                <a:lnSpc>
                  <a:spcPct val="90000"/>
                </a:lnSpc>
                <a:spcBef>
                  <a:spcPct val="0"/>
                </a:spcBef>
                <a:spcAft>
                  <a:spcPct val="35000"/>
                </a:spcAft>
              </a:pPr>
              <a:r>
                <a:rPr lang="fr-CA" sz="1600" kern="1200" dirty="0" smtClean="0"/>
                <a:t>6-</a:t>
              </a:r>
              <a:endParaRPr lang="fr-CA" sz="1600" kern="1200" dirty="0"/>
            </a:p>
          </p:txBody>
        </p:sp>
        <p:sp>
          <p:nvSpPr>
            <p:cNvPr id="18" name="Forme libre 17"/>
            <p:cNvSpPr/>
            <p:nvPr/>
          </p:nvSpPr>
          <p:spPr>
            <a:xfrm>
              <a:off x="1026562" y="5508473"/>
              <a:ext cx="7660237" cy="528694"/>
            </a:xfrm>
            <a:custGeom>
              <a:avLst/>
              <a:gdLst>
                <a:gd name="connsiteX0" fmla="*/ 88117 w 528693"/>
                <a:gd name="connsiteY0" fmla="*/ 0 h 7660237"/>
                <a:gd name="connsiteX1" fmla="*/ 440576 w 528693"/>
                <a:gd name="connsiteY1" fmla="*/ 0 h 7660237"/>
                <a:gd name="connsiteX2" fmla="*/ 502884 w 528693"/>
                <a:gd name="connsiteY2" fmla="*/ 25809 h 7660237"/>
                <a:gd name="connsiteX3" fmla="*/ 528693 w 528693"/>
                <a:gd name="connsiteY3" fmla="*/ 88117 h 7660237"/>
                <a:gd name="connsiteX4" fmla="*/ 528693 w 528693"/>
                <a:gd name="connsiteY4" fmla="*/ 7660237 h 7660237"/>
                <a:gd name="connsiteX5" fmla="*/ 528693 w 528693"/>
                <a:gd name="connsiteY5" fmla="*/ 7660237 h 7660237"/>
                <a:gd name="connsiteX6" fmla="*/ 528693 w 528693"/>
                <a:gd name="connsiteY6" fmla="*/ 7660237 h 7660237"/>
                <a:gd name="connsiteX7" fmla="*/ 0 w 528693"/>
                <a:gd name="connsiteY7" fmla="*/ 7660237 h 7660237"/>
                <a:gd name="connsiteX8" fmla="*/ 0 w 528693"/>
                <a:gd name="connsiteY8" fmla="*/ 7660237 h 7660237"/>
                <a:gd name="connsiteX9" fmla="*/ 0 w 528693"/>
                <a:gd name="connsiteY9" fmla="*/ 7660237 h 7660237"/>
                <a:gd name="connsiteX10" fmla="*/ 0 w 528693"/>
                <a:gd name="connsiteY10" fmla="*/ 88117 h 7660237"/>
                <a:gd name="connsiteX11" fmla="*/ 25809 w 528693"/>
                <a:gd name="connsiteY11" fmla="*/ 25809 h 7660237"/>
                <a:gd name="connsiteX12" fmla="*/ 88117 w 528693"/>
                <a:gd name="connsiteY12" fmla="*/ 0 h 766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8693" h="7660237">
                  <a:moveTo>
                    <a:pt x="528693" y="1276733"/>
                  </a:moveTo>
                  <a:lnTo>
                    <a:pt x="528693" y="6383504"/>
                  </a:lnTo>
                  <a:cubicBezTo>
                    <a:pt x="528693" y="6722112"/>
                    <a:pt x="528052" y="7046853"/>
                    <a:pt x="526912" y="7286284"/>
                  </a:cubicBezTo>
                  <a:cubicBezTo>
                    <a:pt x="525771" y="7525714"/>
                    <a:pt x="524224" y="7660230"/>
                    <a:pt x="522611" y="7660230"/>
                  </a:cubicBezTo>
                  <a:lnTo>
                    <a:pt x="0" y="7660230"/>
                  </a:lnTo>
                  <a:lnTo>
                    <a:pt x="0" y="7660230"/>
                  </a:lnTo>
                  <a:lnTo>
                    <a:pt x="0" y="7660230"/>
                  </a:lnTo>
                  <a:lnTo>
                    <a:pt x="0" y="7"/>
                  </a:lnTo>
                  <a:lnTo>
                    <a:pt x="0" y="7"/>
                  </a:lnTo>
                  <a:lnTo>
                    <a:pt x="0" y="7"/>
                  </a:lnTo>
                  <a:lnTo>
                    <a:pt x="522611" y="7"/>
                  </a:lnTo>
                  <a:cubicBezTo>
                    <a:pt x="524224" y="7"/>
                    <a:pt x="525771" y="134523"/>
                    <a:pt x="526912" y="373953"/>
                  </a:cubicBezTo>
                  <a:cubicBezTo>
                    <a:pt x="528052" y="613384"/>
                    <a:pt x="528693" y="938125"/>
                    <a:pt x="528693" y="1276733"/>
                  </a:cubicBezTo>
                  <a:close/>
                </a:path>
              </a:pathLst>
            </a:custGeom>
          </p:spPr>
          <p:style>
            <a:lnRef idx="1">
              <a:schemeClr val="accent1"/>
            </a:lnRef>
            <a:fillRef idx="2">
              <a:schemeClr val="accent1"/>
            </a:fillRef>
            <a:effectRef idx="1">
              <a:schemeClr val="accent1"/>
            </a:effectRef>
            <a:fontRef idx="minor">
              <a:schemeClr val="dk1">
                <a:hueOff val="0"/>
                <a:satOff val="0"/>
                <a:lumOff val="0"/>
                <a:alphaOff val="0"/>
              </a:schemeClr>
            </a:fontRef>
          </p:style>
          <p:txBody>
            <a:bodyPr spcFirstLastPara="0" vert="horz" wrap="square" lIns="220473" tIns="45494" rIns="45493" bIns="45495" numCol="1" spcCol="1270" anchor="ctr" anchorCtr="0">
              <a:noAutofit/>
            </a:bodyPr>
            <a:lstStyle/>
            <a:p>
              <a:pPr marL="285750" lvl="1" indent="-285750" algn="l" defTabSz="1377950">
                <a:lnSpc>
                  <a:spcPct val="90000"/>
                </a:lnSpc>
                <a:spcBef>
                  <a:spcPct val="0"/>
                </a:spcBef>
                <a:spcAft>
                  <a:spcPct val="15000"/>
                </a:spcAft>
                <a:buChar char="••"/>
              </a:pPr>
              <a:r>
                <a:rPr lang="fr-CA" sz="3100" kern="1200" dirty="0" smtClean="0"/>
                <a:t>Références</a:t>
              </a:r>
              <a:endParaRPr lang="fr-CA" sz="3100" kern="1200"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Étape 4: Superviser les équipes (suite et fin)</a:t>
            </a:r>
            <a:endParaRPr lang="fr-CA" dirty="0"/>
          </a:p>
        </p:txBody>
      </p:sp>
      <p:sp>
        <p:nvSpPr>
          <p:cNvPr id="3" name="Espace réservé du contenu 2"/>
          <p:cNvSpPr>
            <a:spLocks noGrp="1"/>
          </p:cNvSpPr>
          <p:nvPr>
            <p:ph idx="1"/>
          </p:nvPr>
        </p:nvSpPr>
        <p:spPr/>
        <p:txBody>
          <a:bodyPr/>
          <a:lstStyle/>
          <a:p>
            <a:r>
              <a:rPr lang="fr-CA" dirty="0" smtClean="0"/>
              <a:t>Pendant le projet:</a:t>
            </a:r>
          </a:p>
          <a:p>
            <a:pPr lvl="1"/>
            <a:r>
              <a:rPr lang="fr-CA" dirty="0" smtClean="0"/>
              <a:t>Prévoir les moyens de communication: courriel, téléphone, heures de disponibilité, etc.;</a:t>
            </a:r>
          </a:p>
          <a:p>
            <a:pPr lvl="1"/>
            <a:r>
              <a:rPr lang="fr-CA" dirty="0" smtClean="0"/>
              <a:t>Être proactif dans la supervision des étudiants;</a:t>
            </a:r>
          </a:p>
          <a:p>
            <a:pPr lvl="1"/>
            <a:r>
              <a:rPr lang="fr-CA" dirty="0" smtClean="0"/>
              <a:t>Planifier des rencontres officielles pour vérifier le déroulement du projet;</a:t>
            </a:r>
          </a:p>
          <a:p>
            <a:pPr lvl="1"/>
            <a:r>
              <a:rPr lang="fr-CA" dirty="0" smtClean="0"/>
              <a:t>Faire preuve de flexibilité quant aux exigences.</a:t>
            </a:r>
          </a:p>
          <a:p>
            <a:endParaRPr lang="fr-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evaluation.jpg"/>
          <p:cNvPicPr>
            <a:picLocks noChangeAspect="1"/>
          </p:cNvPicPr>
          <p:nvPr/>
        </p:nvPicPr>
        <p:blipFill>
          <a:blip r:embed="rId2" cstate="print"/>
          <a:stretch>
            <a:fillRect/>
          </a:stretch>
        </p:blipFill>
        <p:spPr>
          <a:xfrm>
            <a:off x="7380312" y="4592683"/>
            <a:ext cx="1763688" cy="2265317"/>
          </a:xfrm>
          <a:prstGeom prst="rect">
            <a:avLst/>
          </a:prstGeom>
        </p:spPr>
      </p:pic>
      <p:sp>
        <p:nvSpPr>
          <p:cNvPr id="2" name="Titre 1"/>
          <p:cNvSpPr>
            <a:spLocks noGrp="1"/>
          </p:cNvSpPr>
          <p:nvPr>
            <p:ph type="title"/>
          </p:nvPr>
        </p:nvSpPr>
        <p:spPr/>
        <p:txBody>
          <a:bodyPr/>
          <a:lstStyle/>
          <a:p>
            <a:r>
              <a:rPr lang="fr-CA" dirty="0" smtClean="0"/>
              <a:t>Étape 5: Évaluer</a:t>
            </a:r>
            <a:endParaRPr lang="fr-CA" dirty="0"/>
          </a:p>
        </p:txBody>
      </p:sp>
      <p:sp>
        <p:nvSpPr>
          <p:cNvPr id="3" name="Espace réservé du contenu 2"/>
          <p:cNvSpPr>
            <a:spLocks noGrp="1"/>
          </p:cNvSpPr>
          <p:nvPr>
            <p:ph idx="1"/>
          </p:nvPr>
        </p:nvSpPr>
        <p:spPr/>
        <p:txBody>
          <a:bodyPr>
            <a:normAutofit lnSpcReduction="10000"/>
          </a:bodyPr>
          <a:lstStyle/>
          <a:p>
            <a:r>
              <a:rPr lang="fr-CA" dirty="0" smtClean="0"/>
              <a:t>Évaluation du travail d’équipe:</a:t>
            </a:r>
          </a:p>
          <a:p>
            <a:pPr lvl="1"/>
            <a:r>
              <a:rPr lang="fr-CA" dirty="0" smtClean="0"/>
              <a:t>Basée sur plusieurs observations, sur des critères d’évaluation explicites et connus des étudiants, sur le jugement et les observations des autres membres de l’équipe, sur le jugement et les observations de l’étudiant (autoévaluation) = TRIANGULATION.</a:t>
            </a:r>
          </a:p>
          <a:p>
            <a:pPr lvl="1"/>
            <a:endParaRPr lang="fr-CA" dirty="0" smtClean="0"/>
          </a:p>
          <a:p>
            <a:r>
              <a:rPr lang="fr-CA" dirty="0" smtClean="0"/>
              <a:t>Évaluation individuelle: </a:t>
            </a:r>
          </a:p>
          <a:p>
            <a:pPr lvl="1"/>
            <a:r>
              <a:rPr lang="fr-CA" dirty="0" smtClean="0"/>
              <a:t>Basée sur un bilan réflexif et critique rédigé par l’étudiant, sur un carnet de bord, sur une présentation orale, etc. </a:t>
            </a:r>
          </a:p>
          <a:p>
            <a:pPr lvl="1"/>
            <a:endParaRPr lang="fr-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Conclusion</a:t>
            </a:r>
            <a:endParaRPr lang="fr-CA"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Références</a:t>
            </a:r>
            <a:endParaRPr lang="fr-CA" dirty="0"/>
          </a:p>
        </p:txBody>
      </p:sp>
      <p:sp>
        <p:nvSpPr>
          <p:cNvPr id="3" name="Espace réservé du contenu 2"/>
          <p:cNvSpPr>
            <a:spLocks noGrp="1"/>
          </p:cNvSpPr>
          <p:nvPr>
            <p:ph idx="1"/>
          </p:nvPr>
        </p:nvSpPr>
        <p:spPr/>
        <p:txBody>
          <a:bodyPr>
            <a:normAutofit fontScale="62500" lnSpcReduction="20000"/>
          </a:bodyPr>
          <a:lstStyle/>
          <a:p>
            <a:r>
              <a:rPr lang="fr-CA" dirty="0" smtClean="0"/>
              <a:t>Alaoui, A., Laferrière, T. et Meloche, D. (1996). </a:t>
            </a:r>
            <a:r>
              <a:rPr lang="fr-CA" i="1" dirty="0" smtClean="0"/>
              <a:t>Apprendre en collaboration avec d’autres… Le travail en équipe. Théorie et pratique à l’intention des étudiants et des étudiantes du premier cycle. </a:t>
            </a:r>
            <a:r>
              <a:rPr lang="fr-CA" dirty="0" smtClean="0"/>
              <a:t>Université Laval: Faculté des sciences de l’éducation. En ligne: </a:t>
            </a:r>
            <a:r>
              <a:rPr lang="fr-CA" dirty="0" smtClean="0">
                <a:hlinkClick r:id="rId2"/>
              </a:rPr>
              <a:t>http://www.tact.fse.ulaval.ca/fr/html/coop/6references/therese.html</a:t>
            </a:r>
            <a:r>
              <a:rPr lang="fr-CA" dirty="0" smtClean="0"/>
              <a:t> </a:t>
            </a:r>
          </a:p>
          <a:p>
            <a:r>
              <a:rPr lang="fr-CA" dirty="0" smtClean="0"/>
              <a:t>Chamberland, G., Lavoie, L. et Marquis, D. (2011). </a:t>
            </a:r>
            <a:r>
              <a:rPr lang="fr-CA" i="1" dirty="0" smtClean="0"/>
              <a:t>20 formules pédagogiques. </a:t>
            </a:r>
            <a:r>
              <a:rPr lang="fr-CA" dirty="0" smtClean="0"/>
              <a:t>Québec: Presses de l’Université du Québec.</a:t>
            </a:r>
          </a:p>
          <a:p>
            <a:r>
              <a:rPr lang="fr-CA" dirty="0" smtClean="0"/>
              <a:t>Duchesne, G. (2008). Expérimenter le travail d’équipe: les clés de la réussite. </a:t>
            </a:r>
            <a:r>
              <a:rPr lang="fr-CA" i="1" dirty="0" smtClean="0"/>
              <a:t>Pédagogie, collégiale, 21</a:t>
            </a:r>
            <a:r>
              <a:rPr lang="fr-CA" dirty="0" smtClean="0"/>
              <a:t>(4), 31-33.</a:t>
            </a:r>
          </a:p>
          <a:p>
            <a:r>
              <a:rPr lang="fr-CA" dirty="0" smtClean="0"/>
              <a:t>Motoi, I. et Villeneuve, L. (2010). </a:t>
            </a:r>
            <a:r>
              <a:rPr lang="fr-CA" i="1" dirty="0" smtClean="0"/>
              <a:t>Guide de résolution de conflits dans le travail en équipe</a:t>
            </a:r>
            <a:r>
              <a:rPr lang="fr-CA" dirty="0" smtClean="0"/>
              <a:t>. Québec: Presses de l’Université du Québec.</a:t>
            </a:r>
          </a:p>
          <a:p>
            <a:r>
              <a:rPr lang="fr-CA" dirty="0" smtClean="0"/>
              <a:t>Prégent, R., Bernard, H. et Kozanitis, A. (2011).   </a:t>
            </a:r>
            <a:r>
              <a:rPr lang="fr-CA" i="1" dirty="0" smtClean="0"/>
              <a:t>Enseigner à l’université dans une approche-programme. </a:t>
            </a:r>
            <a:r>
              <a:rPr lang="fr-CA" dirty="0" smtClean="0"/>
              <a:t>Montréal: Presses internationales Polytechnique.</a:t>
            </a:r>
          </a:p>
          <a:p>
            <a:r>
              <a:rPr lang="fr-CA" dirty="0" smtClean="0"/>
              <a:t>Université du Québec à Trois-Rivières. Travail d’équipe et enseignement. En ligne: </a:t>
            </a:r>
            <a:r>
              <a:rPr lang="fr-CA" dirty="0" smtClean="0">
                <a:hlinkClick r:id="rId3"/>
              </a:rPr>
              <a:t>https://oraprdnt.uqtr.uquebec.ca/pls/public/gscw031?owa_no_site=47&amp;owa_no_fiche=244&amp;owa_apercu=N&amp;owa_imprimable=N&amp;owa_bottin</a:t>
            </a:r>
            <a:r>
              <a:rPr lang="fr-CA" dirty="0" smtClean="0"/>
              <a:t>= </a:t>
            </a:r>
          </a:p>
          <a:p>
            <a:r>
              <a:rPr lang="fr-CA" dirty="0" smtClean="0"/>
              <a:t>Villeneuve, L. (2011). </a:t>
            </a:r>
            <a:r>
              <a:rPr lang="fr-CA" i="1" dirty="0" smtClean="0"/>
              <a:t>Comment travailler en équipe de façon efficace. Guide d’information destiné aux étudiants.</a:t>
            </a:r>
            <a:r>
              <a:rPr lang="fr-CA" dirty="0" smtClean="0"/>
              <a:t> Québec: Presses de l’Université du Québec.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Pourquoi faites-vous ou ne faites-vous pas du travail en équipe?</a:t>
            </a:r>
            <a:r>
              <a:rPr lang="fr-CA" sz="1600" dirty="0" smtClean="0"/>
              <a:t> </a:t>
            </a:r>
            <a:endParaRPr lang="fr-CA" sz="1600" dirty="0"/>
          </a:p>
        </p:txBody>
      </p:sp>
      <p:sp>
        <p:nvSpPr>
          <p:cNvPr id="3" name="Espace réservé du contenu 2"/>
          <p:cNvSpPr>
            <a:spLocks noGrp="1"/>
          </p:cNvSpPr>
          <p:nvPr>
            <p:ph idx="1"/>
          </p:nvPr>
        </p:nvSpPr>
        <p:spPr/>
        <p:txBody>
          <a:bodyPr>
            <a:normAutofit/>
          </a:bodyPr>
          <a:lstStyle/>
          <a:p>
            <a:endParaRPr lang="fr-CA" dirty="0"/>
          </a:p>
        </p:txBody>
      </p:sp>
    </p:spTree>
    <p:extLst>
      <p:ext uri="{BB962C8B-B14F-4D97-AF65-F5344CB8AC3E}">
        <p14:creationId xmlns:p14="http://schemas.microsoft.com/office/powerpoint/2010/main" val="274606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Croyances → Réalité</a:t>
            </a:r>
            <a:endParaRPr lang="fr-CA" dirty="0"/>
          </a:p>
        </p:txBody>
      </p:sp>
      <p:sp>
        <p:nvSpPr>
          <p:cNvPr id="3" name="Espace réservé du contenu 2"/>
          <p:cNvSpPr>
            <a:spLocks noGrp="1"/>
          </p:cNvSpPr>
          <p:nvPr>
            <p:ph idx="1"/>
          </p:nvPr>
        </p:nvSpPr>
        <p:spPr/>
        <p:txBody>
          <a:bodyPr>
            <a:normAutofit/>
          </a:bodyPr>
          <a:lstStyle/>
          <a:p>
            <a:endParaRPr lang="fr-CA" sz="3600" dirty="0" smtClean="0"/>
          </a:p>
          <a:p>
            <a:r>
              <a:rPr lang="fr-CA" sz="3600" dirty="0" smtClean="0"/>
              <a:t>Le travail en équipe s’enseigne</a:t>
            </a:r>
          </a:p>
          <a:p>
            <a:endParaRPr lang="fr-CA" sz="3600" dirty="0" smtClean="0"/>
          </a:p>
          <a:p>
            <a:r>
              <a:rPr lang="fr-CA" sz="3600" dirty="0" smtClean="0"/>
              <a:t>Atout majeur pour les étudiants qui intégreront prochainement le marché du travail</a:t>
            </a:r>
            <a:endParaRPr lang="fr-CA"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Définition</a:t>
            </a:r>
            <a:endParaRPr lang="fr-CA" dirty="0"/>
          </a:p>
        </p:txBody>
      </p:sp>
      <p:sp>
        <p:nvSpPr>
          <p:cNvPr id="3" name="Espace réservé du contenu 2"/>
          <p:cNvSpPr>
            <a:spLocks noGrp="1"/>
          </p:cNvSpPr>
          <p:nvPr>
            <p:ph idx="1"/>
          </p:nvPr>
        </p:nvSpPr>
        <p:spPr/>
        <p:txBody>
          <a:bodyPr>
            <a:normAutofit/>
          </a:bodyPr>
          <a:lstStyle/>
          <a:p>
            <a:r>
              <a:rPr lang="fr-CA" dirty="0" smtClean="0"/>
              <a:t>Travail d’équipe: travail commun réalisé par un groupe d’étudiants. Ce travail est basé sur l’interdépendance des rôles et des tâches ainsi que sur la communication. </a:t>
            </a:r>
          </a:p>
          <a:p>
            <a:pPr>
              <a:buNone/>
            </a:pPr>
            <a:r>
              <a:rPr lang="fr-CA" dirty="0" smtClean="0"/>
              <a:t>							</a:t>
            </a:r>
            <a:r>
              <a:rPr lang="fr-CA" sz="1300" dirty="0" smtClean="0"/>
              <a:t>(Villeneuve, p. 3)</a:t>
            </a:r>
            <a:endParaRPr lang="fr-CA" dirty="0" smtClean="0"/>
          </a:p>
          <a:p>
            <a:endParaRPr lang="fr-CA" dirty="0" smtClean="0"/>
          </a:p>
          <a:p>
            <a:r>
              <a:rPr lang="fr-CA" dirty="0" smtClean="0"/>
              <a:t>Travail coopératif: Ce type de travail mise sur le développement d’habiletés de coopération en plus de l’atteinte d’un objectif commun.</a:t>
            </a:r>
          </a:p>
          <a:p>
            <a:pPr>
              <a:buNone/>
            </a:pPr>
            <a:r>
              <a:rPr lang="fr-CA" dirty="0" smtClean="0"/>
              <a:t>			</a:t>
            </a:r>
            <a:r>
              <a:rPr lang="fr-CA" sz="1600" dirty="0" smtClean="0"/>
              <a:t>(</a:t>
            </a:r>
            <a:r>
              <a:rPr lang="fr-CA" sz="1300" dirty="0" smtClean="0">
                <a:hlinkClick r:id="rId2"/>
              </a:rPr>
              <a:t>https://oraprdnt.uqtr.uquebec.ca/pls/public/gscw031?owa_no_site=47&amp;owa_</a:t>
            </a:r>
            <a:endParaRPr lang="fr-CA" sz="1300" dirty="0" smtClean="0"/>
          </a:p>
          <a:p>
            <a:pPr>
              <a:buNone/>
            </a:pPr>
            <a:r>
              <a:rPr lang="fr-CA" sz="1300" dirty="0" smtClean="0"/>
              <a:t>				no_fiche=244&amp;owa_apercu=N&amp;owa_imprimable=N&amp;owa_bottin=)</a:t>
            </a:r>
            <a:endParaRPr lang="fr-CA" dirty="0" smtClean="0"/>
          </a:p>
          <a:p>
            <a:endParaRPr lang="fr-CA" dirty="0"/>
          </a:p>
          <a:p>
            <a:endParaRPr lang="fr-CA" dirty="0"/>
          </a:p>
        </p:txBody>
      </p:sp>
    </p:spTree>
    <p:extLst>
      <p:ext uri="{BB962C8B-B14F-4D97-AF65-F5344CB8AC3E}">
        <p14:creationId xmlns:p14="http://schemas.microsoft.com/office/powerpoint/2010/main" val="639433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  Avantages</a:t>
            </a:r>
            <a:endParaRPr lang="fr-CA" dirty="0"/>
          </a:p>
        </p:txBody>
      </p:sp>
      <p:sp>
        <p:nvSpPr>
          <p:cNvPr id="3" name="Espace réservé du contenu 2"/>
          <p:cNvSpPr>
            <a:spLocks noGrp="1"/>
          </p:cNvSpPr>
          <p:nvPr>
            <p:ph idx="1"/>
          </p:nvPr>
        </p:nvSpPr>
        <p:spPr/>
        <p:txBody>
          <a:bodyPr>
            <a:normAutofit/>
          </a:bodyPr>
          <a:lstStyle/>
          <a:p>
            <a:r>
              <a:rPr lang="fr-CA" dirty="0" smtClean="0"/>
              <a:t>Permet à l’étudiant…</a:t>
            </a:r>
          </a:p>
          <a:p>
            <a:pPr lvl="1"/>
            <a:r>
              <a:rPr lang="fr-CA" dirty="0" smtClean="0"/>
              <a:t>de faire des apprentissages;</a:t>
            </a:r>
          </a:p>
          <a:p>
            <a:pPr lvl="1"/>
            <a:r>
              <a:rPr lang="fr-CA" dirty="0" smtClean="0"/>
              <a:t> de développer son esprit critique et sa créativité;</a:t>
            </a:r>
          </a:p>
          <a:p>
            <a:pPr lvl="1"/>
            <a:r>
              <a:rPr lang="fr-CA" dirty="0" smtClean="0"/>
              <a:t>d’être plus motivé et stimulé grâce à l’engagement de tous;</a:t>
            </a:r>
          </a:p>
          <a:p>
            <a:pPr lvl="1"/>
            <a:r>
              <a:rPr lang="fr-CA" dirty="0" smtClean="0"/>
              <a:t>d’obtenir une compréhension plus approfondie et plus complète de la matière;</a:t>
            </a:r>
          </a:p>
          <a:p>
            <a:pPr lvl="1"/>
            <a:r>
              <a:rPr lang="fr-CA" dirty="0" smtClean="0"/>
              <a:t>D’acquérir des compétences pour travailler en équipe et résoudre des problèmes;</a:t>
            </a:r>
          </a:p>
          <a:p>
            <a:pPr lvl="1"/>
            <a:r>
              <a:rPr lang="fr-CA" dirty="0" smtClean="0"/>
              <a:t>D’avoir du contrôle sur la situation;</a:t>
            </a:r>
          </a:p>
        </p:txBody>
      </p:sp>
      <p:pic>
        <p:nvPicPr>
          <p:cNvPr id="20482" name="Picture 2" descr="http://www.mediaways.fr/templates/1_siteground-j15-1/images2/avantages.png"/>
          <p:cNvPicPr>
            <a:picLocks noChangeAspect="1" noChangeArrowheads="1"/>
          </p:cNvPicPr>
          <p:nvPr/>
        </p:nvPicPr>
        <p:blipFill>
          <a:blip r:embed="rId2" cstate="print"/>
          <a:srcRect/>
          <a:stretch>
            <a:fillRect/>
          </a:stretch>
        </p:blipFill>
        <p:spPr bwMode="auto">
          <a:xfrm>
            <a:off x="6444208" y="548680"/>
            <a:ext cx="3333750" cy="2505076"/>
          </a:xfrm>
          <a:prstGeom prst="rect">
            <a:avLst/>
          </a:prstGeom>
          <a:noFill/>
        </p:spPr>
      </p:pic>
    </p:spTree>
    <p:extLst>
      <p:ext uri="{BB962C8B-B14F-4D97-AF65-F5344CB8AC3E}">
        <p14:creationId xmlns:p14="http://schemas.microsoft.com/office/powerpoint/2010/main" val="1205021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Avantages (suite)</a:t>
            </a:r>
            <a:endParaRPr lang="fr-CA" dirty="0"/>
          </a:p>
        </p:txBody>
      </p:sp>
      <p:sp>
        <p:nvSpPr>
          <p:cNvPr id="3" name="Espace réservé du contenu 2"/>
          <p:cNvSpPr>
            <a:spLocks noGrp="1"/>
          </p:cNvSpPr>
          <p:nvPr>
            <p:ph idx="1"/>
          </p:nvPr>
        </p:nvSpPr>
        <p:spPr/>
        <p:txBody>
          <a:bodyPr/>
          <a:lstStyle/>
          <a:p>
            <a:pPr lvl="1"/>
            <a:r>
              <a:rPr lang="fr-CA" dirty="0" smtClean="0"/>
              <a:t>D’aborder diverses facettes en moins de temps;</a:t>
            </a:r>
          </a:p>
          <a:p>
            <a:pPr lvl="1"/>
            <a:r>
              <a:rPr lang="fr-CA" dirty="0" smtClean="0"/>
              <a:t>D’offrir la possibilité de mettre à l’épreuve l’affirmation de soi, le partage des idées, l’argumentation et le détachement de son opinion et de ses idées;</a:t>
            </a:r>
          </a:p>
          <a:p>
            <a:pPr lvl="1"/>
            <a:r>
              <a:rPr lang="fr-CA" dirty="0" smtClean="0"/>
              <a:t>De développer l’écoute, l’entraide, l’empathie et la flexibilité;</a:t>
            </a:r>
          </a:p>
          <a:p>
            <a:pPr lvl="1"/>
            <a:r>
              <a:rPr lang="fr-CA" dirty="0" smtClean="0"/>
              <a:t>De responsabiliser et de développer son </a:t>
            </a:r>
            <a:r>
              <a:rPr lang="fr-CA" smtClean="0"/>
              <a:t>esprit d’initiative.</a:t>
            </a:r>
            <a:endParaRPr lang="fr-CA" dirty="0" smtClean="0"/>
          </a:p>
          <a:p>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Avantages (suite)</a:t>
            </a:r>
            <a:endParaRPr lang="fr-CA" dirty="0"/>
          </a:p>
        </p:txBody>
      </p:sp>
      <p:sp>
        <p:nvSpPr>
          <p:cNvPr id="3" name="Espace réservé du contenu 2"/>
          <p:cNvSpPr>
            <a:spLocks noGrp="1"/>
          </p:cNvSpPr>
          <p:nvPr>
            <p:ph idx="1"/>
          </p:nvPr>
        </p:nvSpPr>
        <p:spPr/>
        <p:txBody>
          <a:bodyPr/>
          <a:lstStyle/>
          <a:p>
            <a:r>
              <a:rPr lang="fr-CA" dirty="0" smtClean="0"/>
              <a:t>Permet au professeur…</a:t>
            </a:r>
          </a:p>
          <a:p>
            <a:pPr lvl="1"/>
            <a:r>
              <a:rPr lang="fr-CA" dirty="0" smtClean="0"/>
              <a:t>D’observer les étudiants;</a:t>
            </a:r>
          </a:p>
          <a:p>
            <a:pPr lvl="1"/>
            <a:r>
              <a:rPr lang="fr-CA" dirty="0" smtClean="0"/>
              <a:t>De répondre aux besoins des étudiants;</a:t>
            </a:r>
          </a:p>
          <a:p>
            <a:pPr lvl="1"/>
            <a:r>
              <a:rPr lang="fr-CA" dirty="0" smtClean="0"/>
              <a:t>De diminuer sa correction.</a:t>
            </a:r>
            <a:endParaRPr lang="fr-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encuentos.com/wp-content/uploads/2009/06/poner-limites.jpg"/>
          <p:cNvPicPr>
            <a:picLocks noChangeAspect="1" noChangeArrowheads="1"/>
          </p:cNvPicPr>
          <p:nvPr/>
        </p:nvPicPr>
        <p:blipFill>
          <a:blip r:embed="rId2" cstate="print"/>
          <a:srcRect/>
          <a:stretch>
            <a:fillRect/>
          </a:stretch>
        </p:blipFill>
        <p:spPr bwMode="auto">
          <a:xfrm>
            <a:off x="4788024" y="692696"/>
            <a:ext cx="3676650" cy="3333750"/>
          </a:xfrm>
          <a:prstGeom prst="rect">
            <a:avLst/>
          </a:prstGeom>
          <a:noFill/>
        </p:spPr>
      </p:pic>
      <p:sp>
        <p:nvSpPr>
          <p:cNvPr id="2" name="Titre 1"/>
          <p:cNvSpPr>
            <a:spLocks noGrp="1"/>
          </p:cNvSpPr>
          <p:nvPr>
            <p:ph type="title"/>
          </p:nvPr>
        </p:nvSpPr>
        <p:spPr/>
        <p:txBody>
          <a:bodyPr/>
          <a:lstStyle/>
          <a:p>
            <a:r>
              <a:rPr lang="fr-CA" dirty="0" smtClean="0"/>
              <a:t>Limites</a:t>
            </a:r>
            <a:endParaRPr lang="fr-CA" dirty="0"/>
          </a:p>
        </p:txBody>
      </p:sp>
      <p:sp>
        <p:nvSpPr>
          <p:cNvPr id="3" name="Espace réservé du contenu 2"/>
          <p:cNvSpPr>
            <a:spLocks noGrp="1"/>
          </p:cNvSpPr>
          <p:nvPr>
            <p:ph idx="1"/>
          </p:nvPr>
        </p:nvSpPr>
        <p:spPr/>
        <p:txBody>
          <a:bodyPr>
            <a:normAutofit fontScale="92500" lnSpcReduction="20000"/>
          </a:bodyPr>
          <a:lstStyle/>
          <a:p>
            <a:r>
              <a:rPr lang="fr-CA" dirty="0" smtClean="0"/>
              <a:t>Pour les étudiants…</a:t>
            </a:r>
          </a:p>
          <a:p>
            <a:pPr lvl="1"/>
            <a:r>
              <a:rPr lang="fr-CA" dirty="0" smtClean="0"/>
              <a:t>Demande une bonne dose d’autodiscipline </a:t>
            </a:r>
          </a:p>
          <a:p>
            <a:pPr lvl="1">
              <a:buNone/>
            </a:pPr>
            <a:r>
              <a:rPr lang="fr-CA" dirty="0" smtClean="0"/>
              <a:t>(relations humaines, travail…)</a:t>
            </a:r>
          </a:p>
          <a:p>
            <a:pPr lvl="1"/>
            <a:r>
              <a:rPr lang="fr-CA" dirty="0" smtClean="0"/>
              <a:t>Demande une gestion efficace de </a:t>
            </a:r>
          </a:p>
          <a:p>
            <a:pPr lvl="1">
              <a:buNone/>
            </a:pPr>
            <a:r>
              <a:rPr lang="fr-CA" dirty="0" smtClean="0"/>
              <a:t>leur temps.</a:t>
            </a:r>
          </a:p>
          <a:p>
            <a:pPr lvl="1"/>
            <a:endParaRPr lang="fr-CA" dirty="0" smtClean="0"/>
          </a:p>
          <a:p>
            <a:r>
              <a:rPr lang="fr-CA" dirty="0" smtClean="0"/>
              <a:t>Pour le professeur…</a:t>
            </a:r>
          </a:p>
          <a:p>
            <a:pPr lvl="1"/>
            <a:r>
              <a:rPr lang="fr-CA" dirty="0" smtClean="0"/>
              <a:t>Doit bien connaître cette formule pédagogique;</a:t>
            </a:r>
          </a:p>
          <a:p>
            <a:pPr lvl="1"/>
            <a:r>
              <a:rPr lang="fr-CA" dirty="0" smtClean="0"/>
              <a:t>Doit bien connaître les sujets traités;</a:t>
            </a:r>
          </a:p>
          <a:p>
            <a:pPr lvl="1"/>
            <a:r>
              <a:rPr lang="fr-CA" dirty="0" smtClean="0"/>
              <a:t>Doit avoir une capacité d’adaptation et de la flexibilité;</a:t>
            </a:r>
          </a:p>
          <a:p>
            <a:pPr lvl="1"/>
            <a:r>
              <a:rPr lang="fr-CA" dirty="0" smtClean="0"/>
              <a:t>Demande d’être tolérant au bruit;</a:t>
            </a:r>
          </a:p>
          <a:p>
            <a:pPr lvl="1"/>
            <a:r>
              <a:rPr lang="fr-CA" dirty="0" smtClean="0"/>
              <a:t>Exige une capacité à guider les étudiants plutôt que de leur dire ce qu’ils doivent faire et comment ils doivent le faire.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3139</TotalTime>
  <Words>1182</Words>
  <Application>Microsoft Office PowerPoint</Application>
  <PresentationFormat>Affichage à l'écran (4:3)</PresentationFormat>
  <Paragraphs>175</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Le travail en équipe</vt:lpstr>
      <vt:lpstr>Plan de la présentation</vt:lpstr>
      <vt:lpstr>Pourquoi faites-vous ou ne faites-vous pas du travail en équipe? </vt:lpstr>
      <vt:lpstr>Croyances → Réalité</vt:lpstr>
      <vt:lpstr>Définition</vt:lpstr>
      <vt:lpstr>  Avantages</vt:lpstr>
      <vt:lpstr>Avantages (suite)</vt:lpstr>
      <vt:lpstr>Avantages (suite)</vt:lpstr>
      <vt:lpstr>Limites</vt:lpstr>
      <vt:lpstr>Cinq étapes</vt:lpstr>
      <vt:lpstr>Étape 1: Choisir le projet</vt:lpstr>
      <vt:lpstr>Étape 2: Organiser le projet</vt:lpstr>
      <vt:lpstr>Étape 2: Organiser le projet (suite)</vt:lpstr>
      <vt:lpstr>Étape 2: Organiser le projet (suite et fin)</vt:lpstr>
      <vt:lpstr>Étape 3: Former des équipes</vt:lpstr>
      <vt:lpstr>Étape 4: Superviser les équipes</vt:lpstr>
      <vt:lpstr>Étape 4: Superviser les équipes (suite)</vt:lpstr>
      <vt:lpstr>Étape 4: Superviser les équipes (suite)</vt:lpstr>
      <vt:lpstr>Étape 4: Superviser les équipes (suite)</vt:lpstr>
      <vt:lpstr>Étape 4: Superviser les équipes (suite et fin)</vt:lpstr>
      <vt:lpstr>Étape 5: Évaluer</vt:lpstr>
      <vt:lpstr>Conclusion</vt:lpstr>
      <vt:lpstr>Références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travail en équipe</dc:title>
  <dc:creator>STI</dc:creator>
  <cp:lastModifiedBy>Lucie Charbonneau</cp:lastModifiedBy>
  <cp:revision>179</cp:revision>
  <dcterms:created xsi:type="dcterms:W3CDTF">2012-05-09T18:30:50Z</dcterms:created>
  <dcterms:modified xsi:type="dcterms:W3CDTF">2013-03-14T18:06:32Z</dcterms:modified>
</cp:coreProperties>
</file>