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1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3" r:id="rId13"/>
    <p:sldId id="274" r:id="rId14"/>
    <p:sldId id="275" r:id="rId15"/>
    <p:sldId id="270" r:id="rId16"/>
    <p:sldId id="271" r:id="rId17"/>
    <p:sldId id="264" r:id="rId18"/>
    <p:sldId id="268" r:id="rId19"/>
    <p:sldId id="272" r:id="rId20"/>
  </p:sldIdLst>
  <p:sldSz cx="9144000" cy="6858000" type="screen4x3"/>
  <p:notesSz cx="7045325" cy="9345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822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3575B38C-8436-4F32-9FCD-4ED7B8BB3FA5}" type="datetimeFigureOut">
              <a:rPr lang="fr-CA" smtClean="0"/>
              <a:pPr/>
              <a:t>15/11/2010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5D898348-9622-42BA-93CF-2037DEC4C7F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56E0D8F-F782-4601-8000-D6D4A07CAED8}" type="datetimeFigureOut">
              <a:rPr lang="fr-FR" smtClean="0"/>
              <a:pPr/>
              <a:t>15/11/2010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8055D5-8F61-4403-B297-71F56773123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0D8F-F782-4601-8000-D6D4A07CAED8}" type="datetimeFigureOut">
              <a:rPr lang="fr-FR" smtClean="0"/>
              <a:pPr/>
              <a:t>15/11/2010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55D5-8F61-4403-B297-71F56773123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56E0D8F-F782-4601-8000-D6D4A07CAED8}" type="datetimeFigureOut">
              <a:rPr lang="fr-FR" smtClean="0"/>
              <a:pPr/>
              <a:t>15/11/2010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98055D5-8F61-4403-B297-71F56773123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0D8F-F782-4601-8000-D6D4A07CAED8}" type="datetimeFigureOut">
              <a:rPr lang="fr-FR" smtClean="0"/>
              <a:pPr/>
              <a:t>15/11/2010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8055D5-8F61-4403-B297-71F567731235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0D8F-F782-4601-8000-D6D4A07CAED8}" type="datetimeFigureOut">
              <a:rPr lang="fr-FR" smtClean="0"/>
              <a:pPr/>
              <a:t>15/11/2010</a:t>
            </a:fld>
            <a:endParaRPr lang="fr-CA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98055D5-8F61-4403-B297-71F567731235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56E0D8F-F782-4601-8000-D6D4A07CAED8}" type="datetimeFigureOut">
              <a:rPr lang="fr-FR" smtClean="0"/>
              <a:pPr/>
              <a:t>15/11/2010</a:t>
            </a:fld>
            <a:endParaRPr lang="fr-CA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98055D5-8F61-4403-B297-71F567731235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56E0D8F-F782-4601-8000-D6D4A07CAED8}" type="datetimeFigureOut">
              <a:rPr lang="fr-FR" smtClean="0"/>
              <a:pPr/>
              <a:t>15/11/2010</a:t>
            </a:fld>
            <a:endParaRPr lang="fr-CA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98055D5-8F61-4403-B297-71F567731235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CA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0D8F-F782-4601-8000-D6D4A07CAED8}" type="datetimeFigureOut">
              <a:rPr lang="fr-FR" smtClean="0"/>
              <a:pPr/>
              <a:t>15/11/2010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8055D5-8F61-4403-B297-71F56773123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0D8F-F782-4601-8000-D6D4A07CAED8}" type="datetimeFigureOut">
              <a:rPr lang="fr-FR" smtClean="0"/>
              <a:pPr/>
              <a:t>15/11/2010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8055D5-8F61-4403-B297-71F56773123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0D8F-F782-4601-8000-D6D4A07CAED8}" type="datetimeFigureOut">
              <a:rPr lang="fr-FR" smtClean="0"/>
              <a:pPr/>
              <a:t>15/11/2010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8055D5-8F61-4403-B297-71F567731235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56E0D8F-F782-4601-8000-D6D4A07CAED8}" type="datetimeFigureOut">
              <a:rPr lang="fr-FR" smtClean="0"/>
              <a:pPr/>
              <a:t>15/11/2010</a:t>
            </a:fld>
            <a:endParaRPr lang="fr-CA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98055D5-8F61-4403-B297-71F567731235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56E0D8F-F782-4601-8000-D6D4A07CAED8}" type="datetimeFigureOut">
              <a:rPr lang="fr-FR" smtClean="0"/>
              <a:pPr/>
              <a:t>15/11/2010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98055D5-8F61-4403-B297-71F56773123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equipe.wmv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57422" y="1857364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Trois cas d’utilisation de cartes conceptuelles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Conférence-midi, ÉTS, 19 </a:t>
            </a:r>
            <a:r>
              <a:rPr lang="fr-CA" dirty="0" err="1" smtClean="0"/>
              <a:t>nov</a:t>
            </a:r>
            <a:r>
              <a:rPr lang="fr-CA" dirty="0" smtClean="0"/>
              <a:t> 2010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428860" y="4286256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D. Forgues, Génie de la construction</a:t>
            </a:r>
            <a:br>
              <a:rPr lang="fr-CA" sz="2400" dirty="0" smtClean="0"/>
            </a:br>
            <a:r>
              <a:rPr lang="fr-CA" sz="2400" dirty="0" smtClean="0"/>
              <a:t>S. Doré, Génie mécanique</a:t>
            </a:r>
          </a:p>
          <a:p>
            <a:r>
              <a:rPr lang="fr-CA" sz="2400" dirty="0" smtClean="0"/>
              <a:t>C-UTILE, École de technologie supérieure</a:t>
            </a:r>
            <a:endParaRPr lang="fr-CA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CAS </a:t>
            </a:r>
            <a:r>
              <a:rPr lang="fr-CA" dirty="0" smtClean="0"/>
              <a:t>2 - Solutions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/>
            <a:r>
              <a:rPr lang="en-CA" smtClean="0"/>
              <a:t>Cartes conceptuelles comme outils pour la pensée critique</a:t>
            </a:r>
            <a:endParaRPr lang="fr-CA" dirty="0" smtClean="0"/>
          </a:p>
          <a:p>
            <a:pPr marL="834390" lvl="1" indent="-514350">
              <a:buFont typeface="+mj-lt"/>
              <a:buAutoNum type="arabicPeriod"/>
            </a:pPr>
            <a:r>
              <a:rPr lang="fr-CA" smtClean="0"/>
              <a:t>Analyse et sommaire </a:t>
            </a:r>
            <a:r>
              <a:rPr lang="fr-CA" smtClean="0"/>
              <a:t>d’article scientifique (individuel</a:t>
            </a:r>
            <a:r>
              <a:rPr lang="fr-CA" dirty="0" smtClean="0"/>
              <a:t>)</a:t>
            </a:r>
          </a:p>
          <a:p>
            <a:pPr marL="834390" lvl="1" indent="-514350">
              <a:buFont typeface="+mj-lt"/>
              <a:buAutoNum type="arabicPeriod"/>
            </a:pPr>
            <a:endParaRPr lang="fr-CA" dirty="0" smtClean="0"/>
          </a:p>
          <a:p>
            <a:pPr marL="834390" lvl="1" indent="-514350">
              <a:buFont typeface="+mj-lt"/>
              <a:buAutoNum type="arabicPeriod"/>
            </a:pPr>
            <a:r>
              <a:rPr lang="fr-CA" smtClean="0"/>
              <a:t>Association de concepts de théorie et de pratiques émergentes relées à un thème tel que conception integrée, TI </a:t>
            </a:r>
            <a:r>
              <a:rPr lang="fr-CA" dirty="0" smtClean="0"/>
              <a:t>e</a:t>
            </a:r>
            <a:r>
              <a:rPr lang="fr-CA" smtClean="0"/>
              <a:t>n </a:t>
            </a:r>
            <a:r>
              <a:rPr lang="fr-CA" dirty="0" smtClean="0"/>
              <a:t>construction</a:t>
            </a:r>
            <a:r>
              <a:rPr lang="fr-CA" smtClean="0"/>
              <a:t>,  gestion de la chaîne d’approvisionnement, </a:t>
            </a:r>
            <a:r>
              <a:rPr lang="fr-CA" dirty="0" smtClean="0"/>
              <a:t>etc</a:t>
            </a:r>
            <a:r>
              <a:rPr lang="fr-CA" smtClean="0"/>
              <a:t>. (équipe)</a:t>
            </a:r>
            <a:endParaRPr lang="fr-CA" dirty="0" smtClean="0"/>
          </a:p>
          <a:p>
            <a:pPr marL="834390" lvl="1" indent="-514350">
              <a:buFont typeface="+mj-lt"/>
              <a:buAutoNum type="arabicPeriod"/>
            </a:pPr>
            <a:endParaRPr lang="fr-CA" dirty="0" smtClean="0"/>
          </a:p>
          <a:p>
            <a:pPr marL="834390" lvl="1" indent="-514350">
              <a:buFont typeface="+mj-lt"/>
              <a:buAutoNum type="arabicPeriod"/>
              <a:tabLst>
                <a:tab pos="4927600" algn="l"/>
              </a:tabLst>
            </a:pPr>
            <a:r>
              <a:rPr lang="fr-CA" smtClean="0"/>
              <a:t>Sommaire des concepts discutés durant chaque session de deux jours et évaluation par les pairs de la carte conceptuelle (individuel</a:t>
            </a:r>
            <a:r>
              <a:rPr lang="fr-CA" dirty="0" smtClean="0"/>
              <a:t>)</a:t>
            </a:r>
          </a:p>
          <a:p>
            <a:pPr marL="834390" lvl="1" indent="-514350"/>
            <a:endParaRPr lang="fr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CAS </a:t>
            </a:r>
            <a:r>
              <a:rPr lang="fr-CA" dirty="0" smtClean="0"/>
              <a:t>2 </a:t>
            </a:r>
            <a:r>
              <a:rPr lang="fr-CA" smtClean="0"/>
              <a:t>- Résultats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CA" sz="3500" b="1" smtClean="0">
                <a:solidFill>
                  <a:schemeClr val="accent2"/>
                </a:solidFill>
              </a:rPr>
              <a:t>Bénéfices</a:t>
            </a:r>
            <a:endParaRPr lang="fr-CA" sz="3500" b="1" dirty="0" smtClean="0">
              <a:solidFill>
                <a:schemeClr val="accent2"/>
              </a:solidFill>
            </a:endParaRPr>
          </a:p>
          <a:p>
            <a:pPr marL="514350" indent="-514350">
              <a:buNone/>
            </a:pPr>
            <a:r>
              <a:rPr lang="fr-CA" dirty="0" smtClean="0">
                <a:solidFill>
                  <a:schemeClr val="accent2"/>
                </a:solidFill>
              </a:rPr>
              <a:t>1</a:t>
            </a:r>
            <a:r>
              <a:rPr lang="fr-CA" smtClean="0">
                <a:solidFill>
                  <a:schemeClr val="accent2"/>
                </a:solidFill>
              </a:rPr>
              <a:t>. </a:t>
            </a:r>
            <a:r>
              <a:rPr lang="fr-CA" smtClean="0"/>
              <a:t>Professeur</a:t>
            </a:r>
            <a:endParaRPr lang="fr-CA" dirty="0" smtClean="0"/>
          </a:p>
          <a:p>
            <a:pPr marL="834390" lvl="1" indent="-514350"/>
            <a:r>
              <a:rPr lang="en-US" smtClean="0"/>
              <a:t>Moyen rapide de visualiser ce que les étudiants ont compris et manqué</a:t>
            </a:r>
            <a:endParaRPr lang="fr-CA" dirty="0" smtClean="0"/>
          </a:p>
          <a:p>
            <a:pPr marL="514350" indent="-514350">
              <a:buFont typeface="+mj-lt"/>
              <a:buAutoNum type="arabicPeriod"/>
            </a:pPr>
            <a:endParaRPr lang="fr-CA" dirty="0" smtClean="0"/>
          </a:p>
          <a:p>
            <a:pPr marL="514350" indent="-514350">
              <a:buNone/>
            </a:pPr>
            <a:r>
              <a:rPr lang="fr-CA" dirty="0" smtClean="0">
                <a:solidFill>
                  <a:schemeClr val="accent2"/>
                </a:solidFill>
              </a:rPr>
              <a:t>2</a:t>
            </a:r>
            <a:r>
              <a:rPr lang="fr-CA" smtClean="0">
                <a:solidFill>
                  <a:schemeClr val="accent2"/>
                </a:solidFill>
              </a:rPr>
              <a:t>. </a:t>
            </a:r>
            <a:r>
              <a:rPr lang="fr-CA" smtClean="0"/>
              <a:t>Étudiants</a:t>
            </a:r>
            <a:endParaRPr lang="fr-CA" dirty="0" smtClean="0"/>
          </a:p>
          <a:p>
            <a:pPr marL="834390" lvl="1" indent="-514350"/>
            <a:r>
              <a:rPr lang="en-CA" sz="2800" smtClean="0"/>
              <a:t>Beaucoup plus concentrés durant les présentations de l’industrie</a:t>
            </a:r>
            <a:endParaRPr lang="en-CA" sz="2800" dirty="0" smtClean="0"/>
          </a:p>
          <a:p>
            <a:pPr marL="834390" lvl="1" indent="-514350"/>
            <a:r>
              <a:rPr lang="en-CA" sz="2800" smtClean="0"/>
              <a:t>Analyse plus profonde des textes</a:t>
            </a:r>
            <a:endParaRPr lang="en-CA" sz="28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mtClean="0"/>
              <a:t>CAS 3 - Les cartes comme objet intermédiaire</a:t>
            </a:r>
            <a:endParaRPr lang="fr-CA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txBody>
          <a:bodyPr>
            <a:normAutofit fontScale="92500"/>
          </a:bodyPr>
          <a:lstStyle/>
          <a:p>
            <a:r>
              <a:rPr lang="fr-CA" smtClean="0"/>
              <a:t>Contenu: </a:t>
            </a:r>
            <a:r>
              <a:rPr lang="en-US" smtClean="0"/>
              <a:t>addresser des problèmes complexes à travers des équipes multidisciplinaires</a:t>
            </a:r>
            <a:endParaRPr lang="fr-CA" dirty="0" smtClean="0"/>
          </a:p>
          <a:p>
            <a:pPr lvl="1"/>
            <a:r>
              <a:rPr lang="fr-CA" smtClean="0"/>
              <a:t>Laboratoire de conception</a:t>
            </a:r>
            <a:endParaRPr lang="fr-CA" dirty="0" smtClean="0"/>
          </a:p>
          <a:p>
            <a:pPr lvl="1"/>
            <a:r>
              <a:rPr lang="fr-CA" smtClean="0"/>
              <a:t>Ateliers intensifs ou </a:t>
            </a:r>
            <a:r>
              <a:rPr lang="fr-CA" dirty="0" smtClean="0"/>
              <a:t>« charrettes »</a:t>
            </a:r>
          </a:p>
          <a:p>
            <a:endParaRPr lang="fr-CA" dirty="0" smtClean="0"/>
          </a:p>
          <a:p>
            <a:r>
              <a:rPr lang="fr-CA" smtClean="0"/>
              <a:t>Problèmes:</a:t>
            </a:r>
            <a:endParaRPr lang="fr-CA" dirty="0" smtClean="0"/>
          </a:p>
          <a:p>
            <a:pPr lvl="1"/>
            <a:r>
              <a:rPr lang="en-US" smtClean="0"/>
              <a:t>Les étudiants en ingénierie ont de la difficulté à être des équipiers performants dans une équipe multidisciplinaire</a:t>
            </a:r>
            <a:endParaRPr lang="en-US" dirty="0" smtClean="0"/>
          </a:p>
          <a:p>
            <a:pPr lvl="2"/>
            <a:r>
              <a:rPr lang="en-US" smtClean="0"/>
              <a:t>Sont centrés sur des méthodes ou formules procedurales pour résoudre des problèmes bien défini</a:t>
            </a:r>
            <a:endParaRPr lang="en-US" dirty="0" smtClean="0"/>
          </a:p>
          <a:p>
            <a:pPr lvl="2"/>
            <a:r>
              <a:rPr lang="en-US" smtClean="0"/>
              <a:t>La formation touche peu l’apprentissage réflexif</a:t>
            </a:r>
            <a:endParaRPr lang="en-US" dirty="0" smtClean="0"/>
          </a:p>
          <a:p>
            <a:pPr lvl="2"/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mtClean="0"/>
              <a:t>CAS 3 – Le laboratoire de conception</a:t>
            </a:r>
            <a:endParaRPr lang="fr-CA" dirty="0"/>
          </a:p>
        </p:txBody>
      </p:sp>
      <p:pic>
        <p:nvPicPr>
          <p:cNvPr id="10" name="Picture 3" descr="PlansLab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812" t="20326" r="20589"/>
          <a:stretch>
            <a:fillRect/>
          </a:stretch>
        </p:blipFill>
        <p:spPr>
          <a:xfrm>
            <a:off x="561727" y="1643050"/>
            <a:ext cx="3625087" cy="5214950"/>
          </a:xfrm>
          <a:noFill/>
        </p:spPr>
      </p:pic>
      <p:pic>
        <p:nvPicPr>
          <p:cNvPr id="11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384240" y="1643050"/>
            <a:ext cx="4530323" cy="282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5" cstate="print"/>
          <a:srcRect l="12760"/>
          <a:stretch>
            <a:fillRect/>
          </a:stretch>
        </p:blipFill>
        <p:spPr bwMode="auto">
          <a:xfrm>
            <a:off x="4357686" y="4411618"/>
            <a:ext cx="4786314" cy="244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mtClean="0"/>
              <a:t>CAS 3 - Les cartes comme objet intermédiaire</a:t>
            </a:r>
            <a:endParaRPr lang="fr-CA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673600" cy="5257800"/>
          </a:xfrm>
        </p:spPr>
        <p:txBody>
          <a:bodyPr>
            <a:normAutofit fontScale="62500" lnSpcReduction="20000"/>
          </a:bodyPr>
          <a:lstStyle/>
          <a:p>
            <a:r>
              <a:rPr lang="en-CA" dirty="0" err="1" smtClean="0"/>
              <a:t>Barrières</a:t>
            </a:r>
            <a:r>
              <a:rPr lang="en-CA" dirty="0" smtClean="0"/>
              <a:t> aux </a:t>
            </a:r>
            <a:r>
              <a:rPr lang="en-CA" dirty="0" err="1" smtClean="0"/>
              <a:t>équipe</a:t>
            </a:r>
            <a:r>
              <a:rPr lang="en-CA" dirty="0" smtClean="0"/>
              <a:t> </a:t>
            </a:r>
            <a:r>
              <a:rPr lang="en-CA" dirty="0" err="1" smtClean="0"/>
              <a:t>performantes</a:t>
            </a:r>
            <a:endParaRPr lang="en-CA" dirty="0" smtClean="0"/>
          </a:p>
          <a:p>
            <a:pPr lvl="1"/>
            <a:r>
              <a:rPr lang="en-US" dirty="0" err="1" smtClean="0"/>
              <a:t>Manque</a:t>
            </a:r>
            <a:r>
              <a:rPr lang="en-US" dirty="0" smtClean="0"/>
              <a:t> </a:t>
            </a:r>
            <a:r>
              <a:rPr lang="en-US" dirty="0" err="1" smtClean="0"/>
              <a:t>d’auto-normalisation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 les coalitions [</a:t>
            </a:r>
            <a:r>
              <a:rPr lang="en-US" dirty="0" err="1" smtClean="0"/>
              <a:t>Zager</a:t>
            </a:r>
            <a:r>
              <a:rPr lang="en-US" dirty="0" smtClean="0"/>
              <a:t> 2002]  </a:t>
            </a:r>
          </a:p>
          <a:p>
            <a:pPr lvl="1"/>
            <a:r>
              <a:rPr lang="en-US" dirty="0" err="1" smtClean="0"/>
              <a:t>Pensée</a:t>
            </a:r>
            <a:r>
              <a:rPr lang="en-US" dirty="0" smtClean="0"/>
              <a:t> de </a:t>
            </a:r>
            <a:r>
              <a:rPr lang="en-US" dirty="0" err="1" smtClean="0"/>
              <a:t>groupe</a:t>
            </a:r>
            <a:endParaRPr lang="en-US" dirty="0" smtClean="0"/>
          </a:p>
          <a:p>
            <a:pPr lvl="1"/>
            <a:r>
              <a:rPr lang="en-US" smtClean="0"/>
              <a:t>Partitionnement [Engeström </a:t>
            </a:r>
            <a:r>
              <a:rPr lang="en-US" dirty="0" smtClean="0"/>
              <a:t>1995] </a:t>
            </a:r>
            <a:endParaRPr lang="en-CA" dirty="0" smtClean="0"/>
          </a:p>
          <a:p>
            <a:r>
              <a:rPr lang="en-CA" dirty="0" err="1" smtClean="0"/>
              <a:t>Objets</a:t>
            </a:r>
            <a:r>
              <a:rPr lang="en-CA" dirty="0" smtClean="0"/>
              <a:t> </a:t>
            </a:r>
            <a:r>
              <a:rPr lang="en-CA" dirty="0" err="1" smtClean="0"/>
              <a:t>intermédiaires</a:t>
            </a:r>
            <a:endParaRPr lang="fr-CA" dirty="0" smtClean="0"/>
          </a:p>
          <a:p>
            <a:pPr lvl="1"/>
            <a:r>
              <a:rPr lang="en-GB" sz="2800" dirty="0" err="1" smtClean="0"/>
              <a:t>Moyens</a:t>
            </a:r>
            <a:r>
              <a:rPr lang="en-GB" sz="2800" dirty="0" smtClean="0"/>
              <a:t> de </a:t>
            </a:r>
            <a:r>
              <a:rPr lang="en-GB" sz="2800" dirty="0" err="1" smtClean="0"/>
              <a:t>représenter</a:t>
            </a:r>
            <a:r>
              <a:rPr lang="en-GB" sz="2800" dirty="0" smtClean="0"/>
              <a:t>, </a:t>
            </a:r>
            <a:r>
              <a:rPr lang="en-GB" sz="2800" dirty="0" err="1" smtClean="0"/>
              <a:t>d’apprendre</a:t>
            </a:r>
            <a:r>
              <a:rPr lang="en-GB" sz="2800" dirty="0" smtClean="0"/>
              <a:t> et de transformer des </a:t>
            </a:r>
            <a:r>
              <a:rPr lang="en-GB" sz="2800" dirty="0" err="1" smtClean="0"/>
              <a:t>connsaissances</a:t>
            </a:r>
            <a:r>
              <a:rPr lang="en-GB" sz="2800" dirty="0" smtClean="0"/>
              <a:t> pour </a:t>
            </a:r>
            <a:r>
              <a:rPr lang="en-GB" sz="2800" dirty="0" err="1" smtClean="0"/>
              <a:t>résoudre</a:t>
            </a:r>
            <a:r>
              <a:rPr lang="en-GB" sz="2800" dirty="0" smtClean="0"/>
              <a:t> les contradictions qui existent à </a:t>
            </a:r>
            <a:r>
              <a:rPr lang="en-GB" sz="2800" dirty="0" err="1" smtClean="0"/>
              <a:t>une</a:t>
            </a:r>
            <a:r>
              <a:rPr lang="en-GB" sz="2800" dirty="0" smtClean="0"/>
              <a:t> </a:t>
            </a:r>
            <a:r>
              <a:rPr lang="en-GB" sz="2800" dirty="0" err="1" smtClean="0"/>
              <a:t>frontière</a:t>
            </a:r>
            <a:r>
              <a:rPr lang="en-GB" sz="2800" dirty="0" smtClean="0"/>
              <a:t> </a:t>
            </a:r>
            <a:r>
              <a:rPr lang="en-GB" sz="2800" dirty="0" err="1" smtClean="0"/>
              <a:t>donnée</a:t>
            </a:r>
            <a:r>
              <a:rPr lang="en-GB" sz="2800" dirty="0" smtClean="0"/>
              <a:t>.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GB" sz="2000" dirty="0" smtClean="0">
                <a:cs typeface="Times New Roman" pitchFamily="18" charset="0"/>
              </a:rPr>
              <a:t>Star </a:t>
            </a:r>
            <a:r>
              <a:rPr lang="en-GB" sz="2000" dirty="0" err="1" smtClean="0">
                <a:cs typeface="Times New Roman" pitchFamily="18" charset="0"/>
              </a:rPr>
              <a:t>Griesemer</a:t>
            </a:r>
            <a:r>
              <a:rPr lang="en-GB" sz="2000" dirty="0" smtClean="0">
                <a:cs typeface="Times New Roman" pitchFamily="18" charset="0"/>
              </a:rPr>
              <a:t> 1989] </a:t>
            </a:r>
            <a:endParaRPr lang="en-GB" sz="2000" dirty="0" smtClean="0"/>
          </a:p>
          <a:p>
            <a:pPr lvl="1"/>
            <a:r>
              <a:rPr lang="en-GB" sz="2800" dirty="0" err="1" smtClean="0"/>
              <a:t>Ils</a:t>
            </a:r>
            <a:r>
              <a:rPr lang="en-GB" sz="2800" dirty="0" smtClean="0"/>
              <a:t> </a:t>
            </a:r>
            <a:r>
              <a:rPr lang="en-GB" sz="2800" dirty="0" err="1" smtClean="0"/>
              <a:t>agissent</a:t>
            </a:r>
            <a:r>
              <a:rPr lang="en-GB" sz="2800" dirty="0" smtClean="0"/>
              <a:t> </a:t>
            </a:r>
            <a:r>
              <a:rPr lang="en-GB" sz="2800" dirty="0" err="1" smtClean="0"/>
              <a:t>comme</a:t>
            </a:r>
            <a:r>
              <a:rPr lang="en-GB" sz="2800" dirty="0" smtClean="0"/>
              <a:t> </a:t>
            </a:r>
            <a:r>
              <a:rPr lang="en-GB" sz="2800" dirty="0" err="1" smtClean="0"/>
              <a:t>passerelles</a:t>
            </a:r>
            <a:r>
              <a:rPr lang="en-GB" sz="2800" dirty="0" smtClean="0"/>
              <a:t> </a:t>
            </a:r>
            <a:r>
              <a:rPr lang="en-GB" sz="2800" dirty="0" err="1" smtClean="0"/>
              <a:t>afin</a:t>
            </a:r>
            <a:r>
              <a:rPr lang="en-GB" sz="2800" dirty="0" smtClean="0"/>
              <a:t> de faire la </a:t>
            </a:r>
            <a:r>
              <a:rPr lang="en-GB" sz="2800" dirty="0" err="1" smtClean="0"/>
              <a:t>médiation</a:t>
            </a:r>
            <a:r>
              <a:rPr lang="en-GB" sz="2800" dirty="0" smtClean="0"/>
              <a:t> entre multiple perspectives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GB" sz="2000" dirty="0" smtClean="0">
                <a:cs typeface="Times New Roman" pitchFamily="18" charset="0"/>
              </a:rPr>
              <a:t>Edwards 2005] </a:t>
            </a:r>
            <a:endParaRPr lang="fr-CA" sz="2000" dirty="0" smtClean="0"/>
          </a:p>
          <a:p>
            <a:pPr lvl="2"/>
            <a:endParaRPr lang="fr-CA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72000" y="2357430"/>
            <a:ext cx="4314068" cy="3152775"/>
            <a:chOff x="204" y="1018"/>
            <a:chExt cx="1948" cy="132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4253" t="3348" r="4253"/>
            <a:stretch>
              <a:fillRect/>
            </a:stretch>
          </p:blipFill>
          <p:spPr bwMode="auto">
            <a:xfrm>
              <a:off x="382" y="1018"/>
              <a:ext cx="1770" cy="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04" y="1108"/>
              <a:ext cx="756" cy="1135"/>
            </a:xfrm>
            <a:custGeom>
              <a:avLst/>
              <a:gdLst>
                <a:gd name="T0" fmla="*/ 148 w 1708"/>
                <a:gd name="T1" fmla="*/ 51 h 2412"/>
                <a:gd name="T2" fmla="*/ 101 w 1708"/>
                <a:gd name="T3" fmla="*/ 4 h 2412"/>
                <a:gd name="T4" fmla="*/ 26 w 1708"/>
                <a:gd name="T5" fmla="*/ 28 h 2412"/>
                <a:gd name="T6" fmla="*/ 3 w 1708"/>
                <a:gd name="T7" fmla="*/ 146 h 2412"/>
                <a:gd name="T8" fmla="*/ 42 w 1708"/>
                <a:gd name="T9" fmla="*/ 236 h 2412"/>
                <a:gd name="T10" fmla="*/ 148 w 1708"/>
                <a:gd name="T11" fmla="*/ 240 h 24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08"/>
                <a:gd name="T19" fmla="*/ 0 h 2412"/>
                <a:gd name="T20" fmla="*/ 1708 w 1708"/>
                <a:gd name="T21" fmla="*/ 2412 h 24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08" h="2412">
                  <a:moveTo>
                    <a:pt x="1708" y="492"/>
                  </a:moveTo>
                  <a:cubicBezTo>
                    <a:pt x="1553" y="284"/>
                    <a:pt x="1398" y="76"/>
                    <a:pt x="1164" y="38"/>
                  </a:cubicBezTo>
                  <a:cubicBezTo>
                    <a:pt x="930" y="0"/>
                    <a:pt x="491" y="38"/>
                    <a:pt x="302" y="265"/>
                  </a:cubicBezTo>
                  <a:cubicBezTo>
                    <a:pt x="113" y="492"/>
                    <a:pt x="0" y="1066"/>
                    <a:pt x="30" y="1399"/>
                  </a:cubicBezTo>
                  <a:cubicBezTo>
                    <a:pt x="60" y="1732"/>
                    <a:pt x="204" y="2110"/>
                    <a:pt x="484" y="2261"/>
                  </a:cubicBezTo>
                  <a:cubicBezTo>
                    <a:pt x="764" y="2412"/>
                    <a:pt x="1496" y="2298"/>
                    <a:pt x="1708" y="2306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CAS 3 - Solutions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500034" y="1600200"/>
            <a:ext cx="4214842" cy="4686320"/>
          </a:xfrm>
        </p:spPr>
        <p:txBody>
          <a:bodyPr>
            <a:normAutofit fontScale="77500" lnSpcReduction="20000"/>
          </a:bodyPr>
          <a:lstStyle/>
          <a:p>
            <a:pPr marL="514350" indent="-514350"/>
            <a:r>
              <a:rPr lang="en-US" dirty="0" smtClean="0"/>
              <a:t>Les </a:t>
            </a:r>
            <a:r>
              <a:rPr lang="en-US" dirty="0" err="1" smtClean="0"/>
              <a:t>cartes</a:t>
            </a:r>
            <a:r>
              <a:rPr lang="en-US" dirty="0" smtClean="0"/>
              <a:t> </a:t>
            </a:r>
            <a:r>
              <a:rPr lang="en-US" dirty="0" err="1" smtClean="0"/>
              <a:t>conceptuelles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été</a:t>
            </a:r>
            <a:r>
              <a:rPr lang="en-US" dirty="0" smtClean="0"/>
              <a:t> </a:t>
            </a:r>
            <a:r>
              <a:rPr lang="en-US" dirty="0" err="1" smtClean="0"/>
              <a:t>utilisées</a:t>
            </a:r>
            <a:r>
              <a:rPr lang="en-US" dirty="0" smtClean="0"/>
              <a:t> de </a:t>
            </a:r>
            <a:r>
              <a:rPr lang="en-US" dirty="0" err="1" smtClean="0"/>
              <a:t>quatre</a:t>
            </a:r>
            <a:r>
              <a:rPr lang="en-US" dirty="0" smtClean="0"/>
              <a:t> </a:t>
            </a:r>
            <a:r>
              <a:rPr lang="en-US" dirty="0" err="1" smtClean="0"/>
              <a:t>façons</a:t>
            </a:r>
            <a:r>
              <a:rPr lang="en-US" dirty="0" smtClean="0"/>
              <a:t>: 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err="1" smtClean="0"/>
              <a:t>comme</a:t>
            </a:r>
            <a:r>
              <a:rPr lang="en-US" dirty="0" smtClean="0"/>
              <a:t> un </a:t>
            </a:r>
            <a:r>
              <a:rPr lang="en-US" dirty="0" err="1" smtClean="0"/>
              <a:t>outil</a:t>
            </a:r>
            <a:r>
              <a:rPr lang="en-US" dirty="0" smtClean="0"/>
              <a:t> </a:t>
            </a:r>
            <a:r>
              <a:rPr lang="en-US" dirty="0" err="1" smtClean="0"/>
              <a:t>d’analyse</a:t>
            </a:r>
            <a:r>
              <a:rPr lang="en-US" dirty="0" smtClean="0"/>
              <a:t> </a:t>
            </a:r>
            <a:r>
              <a:rPr lang="en-US" dirty="0" err="1" smtClean="0"/>
              <a:t>afin</a:t>
            </a:r>
            <a:r>
              <a:rPr lang="en-US" dirty="0" smtClean="0"/>
              <a:t> de </a:t>
            </a:r>
            <a:r>
              <a:rPr lang="en-US" dirty="0" err="1" smtClean="0"/>
              <a:t>comprendre</a:t>
            </a:r>
            <a:r>
              <a:rPr lang="en-US" dirty="0" smtClean="0"/>
              <a:t> et </a:t>
            </a:r>
            <a:r>
              <a:rPr lang="en-US" dirty="0" err="1" smtClean="0"/>
              <a:t>cartographier</a:t>
            </a:r>
            <a:r>
              <a:rPr lang="en-US" dirty="0" smtClean="0"/>
              <a:t> les  </a:t>
            </a:r>
            <a:r>
              <a:rPr lang="en-US" dirty="0" err="1" smtClean="0"/>
              <a:t>principes</a:t>
            </a:r>
            <a:r>
              <a:rPr lang="en-US" dirty="0" smtClean="0"/>
              <a:t> de base </a:t>
            </a:r>
            <a:r>
              <a:rPr lang="en-US" dirty="0" err="1" smtClean="0"/>
              <a:t>sur</a:t>
            </a:r>
            <a:r>
              <a:rPr lang="en-US" dirty="0" smtClean="0"/>
              <a:t> le </a:t>
            </a:r>
            <a:r>
              <a:rPr lang="en-US" dirty="0" err="1" smtClean="0"/>
              <a:t>développement</a:t>
            </a:r>
            <a:r>
              <a:rPr lang="en-US" dirty="0" smtClean="0"/>
              <a:t> de solutions durables; 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err="1" smtClean="0"/>
              <a:t>comme</a:t>
            </a:r>
            <a:r>
              <a:rPr lang="en-US" dirty="0" smtClean="0"/>
              <a:t> un </a:t>
            </a:r>
            <a:r>
              <a:rPr lang="en-US" dirty="0" err="1" smtClean="0"/>
              <a:t>outil</a:t>
            </a:r>
            <a:r>
              <a:rPr lang="en-US" dirty="0" smtClean="0"/>
              <a:t> de </a:t>
            </a:r>
            <a:r>
              <a:rPr lang="en-US" dirty="0" err="1" smtClean="0"/>
              <a:t>réflexion</a:t>
            </a:r>
            <a:r>
              <a:rPr lang="en-US" dirty="0" smtClean="0"/>
              <a:t>, </a:t>
            </a:r>
            <a:r>
              <a:rPr lang="en-US" dirty="0" err="1" smtClean="0"/>
              <a:t>afin</a:t>
            </a:r>
            <a:r>
              <a:rPr lang="en-US" dirty="0" smtClean="0"/>
              <a:t> de </a:t>
            </a:r>
            <a:r>
              <a:rPr lang="en-US" dirty="0" err="1" smtClean="0"/>
              <a:t>concevoir</a:t>
            </a:r>
            <a:r>
              <a:rPr lang="en-US" dirty="0" smtClean="0"/>
              <a:t> un </a:t>
            </a:r>
            <a:r>
              <a:rPr lang="en-US" dirty="0" err="1" smtClean="0"/>
              <a:t>modèle</a:t>
            </a:r>
            <a:r>
              <a:rPr lang="en-US" dirty="0" smtClean="0"/>
              <a:t> pour la conception; 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err="1" smtClean="0"/>
              <a:t>comme</a:t>
            </a:r>
            <a:r>
              <a:rPr lang="en-US" dirty="0" smtClean="0"/>
              <a:t> un </a:t>
            </a:r>
            <a:r>
              <a:rPr lang="en-US" dirty="0" err="1" smtClean="0"/>
              <a:t>outil</a:t>
            </a:r>
            <a:r>
              <a:rPr lang="en-US" dirty="0" smtClean="0"/>
              <a:t> de communication </a:t>
            </a:r>
            <a:r>
              <a:rPr lang="en-US" smtClean="0"/>
              <a:t>qui </a:t>
            </a:r>
            <a:r>
              <a:rPr lang="en-US" smtClean="0"/>
              <a:t>facilite </a:t>
            </a:r>
            <a:r>
              <a:rPr lang="en-US" dirty="0" smtClean="0"/>
              <a:t>le </a:t>
            </a:r>
            <a:r>
              <a:rPr lang="en-US" dirty="0" err="1" smtClean="0"/>
              <a:t>développement</a:t>
            </a:r>
            <a:r>
              <a:rPr lang="en-US" dirty="0" smtClean="0"/>
              <a:t> d’un </a:t>
            </a:r>
            <a:r>
              <a:rPr lang="en-US" dirty="0" err="1" smtClean="0"/>
              <a:t>modèle</a:t>
            </a:r>
            <a:r>
              <a:rPr lang="en-US" dirty="0" smtClean="0"/>
              <a:t> mental </a:t>
            </a:r>
            <a:r>
              <a:rPr lang="en-US" dirty="0" err="1" smtClean="0"/>
              <a:t>partagé</a:t>
            </a:r>
            <a:r>
              <a:rPr lang="en-US" dirty="0" smtClean="0"/>
              <a:t>, et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err="1" smtClean="0"/>
              <a:t>comme</a:t>
            </a:r>
            <a:r>
              <a:rPr lang="en-US" dirty="0" smtClean="0"/>
              <a:t> un </a:t>
            </a:r>
            <a:r>
              <a:rPr lang="en-US" dirty="0" err="1" smtClean="0"/>
              <a:t>outil</a:t>
            </a:r>
            <a:r>
              <a:rPr lang="en-US" dirty="0" smtClean="0"/>
              <a:t> de validation pour </a:t>
            </a:r>
            <a:r>
              <a:rPr lang="en-US" dirty="0" err="1" smtClean="0"/>
              <a:t>mesurer</a:t>
            </a:r>
            <a:r>
              <a:rPr lang="en-US" dirty="0" smtClean="0"/>
              <a:t> comment le concept </a:t>
            </a:r>
            <a:r>
              <a:rPr lang="en-US" dirty="0" err="1" smtClean="0"/>
              <a:t>répond</a:t>
            </a:r>
            <a:r>
              <a:rPr lang="en-US" dirty="0" smtClean="0"/>
              <a:t> au </a:t>
            </a:r>
            <a:r>
              <a:rPr lang="en-US" dirty="0" err="1" smtClean="0"/>
              <a:t>modèle</a:t>
            </a:r>
            <a:endParaRPr lang="fr-CA" dirty="0"/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71612"/>
            <a:ext cx="364333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CAS 2 - Résultats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fr-CA" sz="2700" dirty="0" smtClean="0">
                <a:solidFill>
                  <a:schemeClr val="accent2"/>
                </a:solidFill>
              </a:rPr>
              <a:t>1</a:t>
            </a:r>
            <a:r>
              <a:rPr lang="fr-CA" sz="2700" smtClean="0">
                <a:solidFill>
                  <a:schemeClr val="accent2"/>
                </a:solidFill>
              </a:rPr>
              <a:t>.   </a:t>
            </a:r>
            <a:r>
              <a:rPr lang="fr-CA" smtClean="0"/>
              <a:t>Cartes conceptuelles: </a:t>
            </a:r>
            <a:r>
              <a:rPr lang="en-US" smtClean="0"/>
              <a:t>performantes pour franchir les barrières syntactiques et sémantiques</a:t>
            </a:r>
            <a:endParaRPr lang="en-US" dirty="0" smtClean="0"/>
          </a:p>
          <a:p>
            <a:pPr marL="834390" lvl="1" indent="-514350"/>
            <a:r>
              <a:rPr lang="en-US" smtClean="0"/>
              <a:t>accélère le développement d’une compréhension collective du problème</a:t>
            </a:r>
            <a:endParaRPr lang="fr-CA" dirty="0" smtClean="0"/>
          </a:p>
          <a:p>
            <a:pPr marL="834390" lvl="1" indent="-514350"/>
            <a:r>
              <a:rPr lang="en-US" smtClean="0"/>
              <a:t>Aide à franchir les frontières pragmatiques créées par les outils spécialisés  </a:t>
            </a:r>
            <a:endParaRPr lang="fr-CA" dirty="0" smtClean="0"/>
          </a:p>
          <a:p>
            <a:pPr marL="514350" indent="-514350">
              <a:buNone/>
            </a:pPr>
            <a:r>
              <a:rPr lang="fr-CA" dirty="0" smtClean="0">
                <a:solidFill>
                  <a:schemeClr val="accent2"/>
                </a:solidFill>
              </a:rPr>
              <a:t>2</a:t>
            </a:r>
            <a:r>
              <a:rPr lang="fr-CA" smtClean="0">
                <a:solidFill>
                  <a:schemeClr val="accent2"/>
                </a:solidFill>
              </a:rPr>
              <a:t>. </a:t>
            </a:r>
            <a:r>
              <a:rPr lang="en-US" smtClean="0"/>
              <a:t>Complémente le processus de design </a:t>
            </a:r>
            <a:endParaRPr lang="en-US" dirty="0" smtClean="0"/>
          </a:p>
          <a:p>
            <a:pPr marL="834390" lvl="1" indent="-514350"/>
            <a:r>
              <a:rPr lang="en-US" sz="2100" smtClean="0"/>
              <a:t>	</a:t>
            </a:r>
            <a:r>
              <a:rPr lang="en-US" smtClean="0"/>
              <a:t>Fournit un moyen de faire des itérations entre les concepts et les solutions de conception</a:t>
            </a:r>
            <a:endParaRPr lang="fr-CA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Résultats- outil d’apprentissage</a:t>
            </a:r>
            <a:endParaRPr lang="fr-CA" dirty="0"/>
          </a:p>
        </p:txBody>
      </p:sp>
      <p:pic>
        <p:nvPicPr>
          <p:cNvPr id="5" name="Image 4" descr="apprentissage profond et motiv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660" y="1619945"/>
            <a:ext cx="7884368" cy="513521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Résultats- outil d’apprentissage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/>
          </a:bodyPr>
          <a:lstStyle/>
          <a:p>
            <a:pPr marL="514350" indent="-514350"/>
            <a:endParaRPr lang="en-US" dirty="0" smtClean="0"/>
          </a:p>
          <a:p>
            <a:pPr marL="514350" indent="-514350"/>
            <a:r>
              <a:rPr lang="en-US" sz="3200" smtClean="0"/>
              <a:t>la puissance des cartes pour le co-apprentissage </a:t>
            </a:r>
            <a:endParaRPr lang="en-US" sz="3200" dirty="0" smtClean="0"/>
          </a:p>
          <a:p>
            <a:pPr marL="834390" lvl="1" indent="-514350"/>
            <a:r>
              <a:rPr lang="en-US" sz="2800" smtClean="0"/>
              <a:t>Le fait de critiquer les cartes individuelles des pairs et de les regrouper dans une carte collective a démontré d’être remarquablement efficace pour accroître la performance de l’équipe à:</a:t>
            </a:r>
            <a:endParaRPr lang="en-US" sz="2800" dirty="0" smtClean="0"/>
          </a:p>
          <a:p>
            <a:pPr marL="1108710" lvl="2" indent="-514350"/>
            <a:r>
              <a:rPr lang="en-US" sz="2400" smtClean="0"/>
              <a:t> comprendre des enjeux complexes</a:t>
            </a:r>
            <a:endParaRPr lang="en-US" sz="2400" dirty="0" smtClean="0"/>
          </a:p>
          <a:p>
            <a:pPr marL="1108710" lvl="2" indent="-514350"/>
            <a:r>
              <a:rPr lang="en-US" sz="2400" smtClean="0"/>
              <a:t>Proposer des solutions innovantes.</a:t>
            </a:r>
            <a:r>
              <a:rPr lang="fr-CA" sz="2400" smtClean="0"/>
              <a:t> </a:t>
            </a:r>
            <a:endParaRPr lang="fr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Résultats- objet intermédiaire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/>
          </a:bodyPr>
          <a:lstStyle/>
          <a:p>
            <a:pPr marL="514350" indent="-514350"/>
            <a:r>
              <a:rPr lang="fr-CA" dirty="0" smtClean="0"/>
              <a:t>Habiletés améliorées des étudiants de penser et de prendre des décisions collectivement</a:t>
            </a:r>
          </a:p>
          <a:p>
            <a:pPr marL="514350" indent="-514350"/>
            <a:r>
              <a:rPr lang="en-US" dirty="0" err="1" smtClean="0"/>
              <a:t>Itérations</a:t>
            </a:r>
            <a:r>
              <a:rPr lang="en-US" dirty="0" smtClean="0"/>
              <a:t> entre </a:t>
            </a:r>
            <a:r>
              <a:rPr lang="en-US" dirty="0" err="1" smtClean="0"/>
              <a:t>cartographier</a:t>
            </a:r>
            <a:r>
              <a:rPr lang="en-US" dirty="0" smtClean="0"/>
              <a:t> et </a:t>
            </a:r>
            <a:r>
              <a:rPr lang="en-US" dirty="0" err="1" smtClean="0"/>
              <a:t>concevoir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prouvé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efficaces</a:t>
            </a:r>
            <a:r>
              <a:rPr lang="en-US" dirty="0" smtClean="0"/>
              <a:t> pour </a:t>
            </a:r>
            <a:r>
              <a:rPr lang="en-US" dirty="0" err="1" smtClean="0"/>
              <a:t>générer</a:t>
            </a:r>
            <a:r>
              <a:rPr lang="en-US" dirty="0" smtClean="0"/>
              <a:t> de </a:t>
            </a:r>
            <a:r>
              <a:rPr lang="en-US" dirty="0" err="1" smtClean="0"/>
              <a:t>nouvelles</a:t>
            </a:r>
            <a:r>
              <a:rPr lang="en-US" dirty="0" smtClean="0"/>
              <a:t> </a:t>
            </a:r>
            <a:r>
              <a:rPr lang="en-US" dirty="0" err="1" smtClean="0"/>
              <a:t>idées</a:t>
            </a:r>
            <a:r>
              <a:rPr lang="en-US" dirty="0" smtClean="0"/>
              <a:t>, </a:t>
            </a:r>
            <a:r>
              <a:rPr lang="en-US" dirty="0" err="1" smtClean="0"/>
              <a:t>approfondissant</a:t>
            </a:r>
            <a:r>
              <a:rPr lang="en-US" dirty="0" smtClean="0"/>
              <a:t> les </a:t>
            </a:r>
            <a:r>
              <a:rPr lang="en-US" dirty="0" err="1" smtClean="0"/>
              <a:t>connaissances</a:t>
            </a:r>
            <a:r>
              <a:rPr lang="en-US" dirty="0" smtClean="0"/>
              <a:t> </a:t>
            </a:r>
            <a:r>
              <a:rPr lang="en-US" dirty="0" err="1" smtClean="0"/>
              <a:t>procédurales</a:t>
            </a:r>
            <a:r>
              <a:rPr lang="en-US" dirty="0" smtClean="0"/>
              <a:t> et à </a:t>
            </a:r>
            <a:r>
              <a:rPr lang="en-US" dirty="0" err="1" smtClean="0"/>
              <a:t>générer</a:t>
            </a:r>
            <a:r>
              <a:rPr lang="en-US" dirty="0" smtClean="0"/>
              <a:t> des </a:t>
            </a:r>
            <a:r>
              <a:rPr lang="en-US" dirty="0" err="1" smtClean="0"/>
              <a:t>connaissances</a:t>
            </a:r>
            <a:r>
              <a:rPr lang="en-US" dirty="0" smtClean="0"/>
              <a:t> </a:t>
            </a:r>
            <a:r>
              <a:rPr lang="en-US" dirty="0" err="1" smtClean="0"/>
              <a:t>conditionnelles</a:t>
            </a:r>
            <a:r>
              <a:rPr lang="en-US" dirty="0" smtClean="0"/>
              <a:t>.</a:t>
            </a:r>
            <a:endParaRPr lang="fr-CA" dirty="0" smtClean="0"/>
          </a:p>
          <a:p>
            <a:pPr marL="514350" indent="-514350"/>
            <a:endParaRPr lang="fr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Justification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Programmes d’ingénierie= orientés vers la procédure + résolution de problèmes bien définis</a:t>
            </a:r>
          </a:p>
          <a:p>
            <a:r>
              <a:rPr lang="fr-CA" dirty="0" smtClean="0"/>
              <a:t>Cependant, problèmes réels souvent mal définis et de plus en plus complexes</a:t>
            </a:r>
          </a:p>
          <a:p>
            <a:endParaRPr lang="fr-CA" dirty="0" smtClean="0"/>
          </a:p>
          <a:p>
            <a:r>
              <a:rPr lang="fr-CA" dirty="0" smtClean="0"/>
              <a:t>Besoin:</a:t>
            </a:r>
          </a:p>
          <a:p>
            <a:pPr lvl="1"/>
            <a:r>
              <a:rPr lang="fr-CA" dirty="0" smtClean="0"/>
              <a:t>Connaissances conceptuelles et conditionnelles pour adapter connaissances procédurales de façon réfléchie</a:t>
            </a:r>
          </a:p>
          <a:p>
            <a:pPr lvl="1"/>
            <a:r>
              <a:rPr lang="fr-CA" dirty="0" smtClean="0"/>
              <a:t>De nouveaux outils pour comprendre problèmes complexes et mal définis </a:t>
            </a:r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pPr lvl="1"/>
            <a:endParaRPr lang="fr-CA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Qu’est-ce qu’une carte conceptuelle?</a:t>
            </a:r>
            <a:endParaRPr lang="fr-CA" dirty="0"/>
          </a:p>
        </p:txBody>
      </p:sp>
      <p:pic>
        <p:nvPicPr>
          <p:cNvPr id="5" name="Image 4" descr="carte conceptuelle - qu'est-ce qu'une carte conceptue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03982"/>
            <a:ext cx="8640959" cy="51638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3 cas - quels est l'essence des 3 cas présenté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74" y="759250"/>
            <a:ext cx="8748464" cy="55640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CAS 1: Objet d’apprentissage en MEC</a:t>
            </a:r>
            <a:endParaRPr lang="fr-CA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Contenu: méthodes numériques</a:t>
            </a:r>
          </a:p>
          <a:p>
            <a:pPr lvl="1"/>
            <a:r>
              <a:rPr lang="fr-CA" dirty="0" smtClean="0"/>
              <a:t>Équations non-linéaires			MATLAB</a:t>
            </a:r>
          </a:p>
          <a:p>
            <a:pPr lvl="1"/>
            <a:r>
              <a:rPr lang="fr-CA" dirty="0" smtClean="0"/>
              <a:t>Équations dérivées partielles		ANSYS</a:t>
            </a:r>
          </a:p>
          <a:p>
            <a:endParaRPr lang="fr-CA" dirty="0" smtClean="0"/>
          </a:p>
          <a:p>
            <a:r>
              <a:rPr lang="fr-CA" dirty="0" smtClean="0"/>
              <a:t>Problème:</a:t>
            </a:r>
          </a:p>
          <a:p>
            <a:pPr lvl="1"/>
            <a:r>
              <a:rPr lang="fr-CA" dirty="0" smtClean="0"/>
              <a:t>Étudiants submergés</a:t>
            </a:r>
          </a:p>
          <a:p>
            <a:pPr lvl="1"/>
            <a:r>
              <a:rPr lang="fr-CA" dirty="0" smtClean="0"/>
              <a:t>Mauvais apprentissage des connaissances conceptuelles et conditionnelles</a:t>
            </a:r>
          </a:p>
          <a:p>
            <a:endParaRPr lang="fr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CAS 1 - Solutions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79832" cy="4205064"/>
          </a:xfrm>
        </p:spPr>
        <p:txBody>
          <a:bodyPr>
            <a:normAutofit/>
          </a:bodyPr>
          <a:lstStyle/>
          <a:p>
            <a:pPr marL="514350" indent="-514350"/>
            <a:r>
              <a:rPr lang="fr-CA" dirty="0" smtClean="0"/>
              <a:t>Encourager l’étude hebdomadaire en</a:t>
            </a:r>
          </a:p>
          <a:p>
            <a:pPr marL="834390" lvl="1" indent="-514350">
              <a:buClr>
                <a:schemeClr val="accent2"/>
              </a:buClr>
              <a:buFont typeface="+mj-lt"/>
              <a:buAutoNum type="arabicPeriod"/>
            </a:pPr>
            <a:r>
              <a:rPr lang="fr-CA" dirty="0" smtClean="0"/>
              <a:t>Remettant une carte conceptuelles du prochain cours</a:t>
            </a:r>
          </a:p>
          <a:p>
            <a:pPr marL="834390" lvl="1" indent="-51435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fr-CA" dirty="0" smtClean="0"/>
              <a:t>Remettant une carte conceptuelle du dernier cours</a:t>
            </a:r>
          </a:p>
          <a:p>
            <a:pPr marL="834390" lvl="1" indent="-514350">
              <a:buFont typeface="+mj-lt"/>
              <a:buAutoNum type="arabicPeriod"/>
            </a:pPr>
            <a:endParaRPr lang="fr-CA" dirty="0" smtClean="0"/>
          </a:p>
          <a:p>
            <a:pPr marL="834390" lvl="1" indent="-514350">
              <a:buClr>
                <a:schemeClr val="accent2">
                  <a:lumMod val="75000"/>
                </a:schemeClr>
              </a:buClr>
              <a:buFont typeface="+mj-lt"/>
              <a:buAutoNum type="arabicPeriod"/>
              <a:tabLst>
                <a:tab pos="4927600" algn="l"/>
              </a:tabLst>
            </a:pPr>
            <a:r>
              <a:rPr lang="fr-CA" dirty="0" smtClean="0"/>
              <a:t>Remettant une carte conceptuelle  </a:t>
            </a:r>
            <a:br>
              <a:rPr lang="fr-CA" dirty="0" smtClean="0"/>
            </a:br>
            <a:r>
              <a:rPr lang="fr-CA" dirty="0" smtClean="0"/>
              <a:t>ou</a:t>
            </a:r>
            <a:br>
              <a:rPr lang="fr-CA" dirty="0" smtClean="0"/>
            </a:br>
            <a:r>
              <a:rPr lang="fr-CA" dirty="0" smtClean="0"/>
              <a:t>Remettant un résumé		  du dernier cours</a:t>
            </a:r>
            <a:br>
              <a:rPr lang="fr-CA" dirty="0" smtClean="0"/>
            </a:br>
            <a:r>
              <a:rPr lang="fr-CA" dirty="0" smtClean="0"/>
              <a:t>or</a:t>
            </a:r>
            <a:br>
              <a:rPr lang="fr-CA" dirty="0" smtClean="0"/>
            </a:br>
            <a:r>
              <a:rPr lang="fr-CA" dirty="0" smtClean="0"/>
              <a:t>Participant à quiz de 10 minutes</a:t>
            </a:r>
          </a:p>
          <a:p>
            <a:pPr marL="834390" lvl="1" indent="-514350"/>
            <a:endParaRPr lang="fr-CA" dirty="0"/>
          </a:p>
        </p:txBody>
      </p:sp>
      <p:sp>
        <p:nvSpPr>
          <p:cNvPr id="5" name="Accolade fermante 4"/>
          <p:cNvSpPr/>
          <p:nvPr/>
        </p:nvSpPr>
        <p:spPr>
          <a:xfrm>
            <a:off x="5868144" y="3573016"/>
            <a:ext cx="357190" cy="1928826"/>
          </a:xfrm>
          <a:prstGeom prst="rightBrac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>
            <a:off x="2267744" y="602128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 smtClean="0">
                <a:solidFill>
                  <a:schemeClr val="accent2"/>
                </a:solidFill>
              </a:rPr>
              <a:t>INDIVIDUEL</a:t>
            </a:r>
            <a:endParaRPr lang="fr-CA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CAS 1 </a:t>
            </a:r>
            <a:r>
              <a:rPr lang="fr-CA" smtClean="0"/>
              <a:t>- Résultats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fr-CA" dirty="0" smtClean="0">
                <a:solidFill>
                  <a:schemeClr val="accent2"/>
                </a:solidFill>
              </a:rPr>
              <a:t>1. </a:t>
            </a:r>
            <a:r>
              <a:rPr lang="fr-CA" dirty="0" smtClean="0"/>
              <a:t>Qualité des cartes a diminué après quelques semaines</a:t>
            </a:r>
          </a:p>
          <a:p>
            <a:pPr marL="514350" indent="-514350">
              <a:buFont typeface="+mj-lt"/>
              <a:buAutoNum type="arabicPeriod"/>
            </a:pPr>
            <a:endParaRPr lang="fr-CA" dirty="0" smtClean="0"/>
          </a:p>
          <a:p>
            <a:pPr marL="514350" indent="-514350">
              <a:buNone/>
            </a:pPr>
            <a:r>
              <a:rPr lang="fr-CA" dirty="0" smtClean="0">
                <a:solidFill>
                  <a:schemeClr val="accent2"/>
                </a:solidFill>
              </a:rPr>
              <a:t>2. </a:t>
            </a:r>
            <a:r>
              <a:rPr lang="fr-CA" dirty="0" smtClean="0"/>
              <a:t>Qualité des cartes maintenue</a:t>
            </a:r>
          </a:p>
          <a:p>
            <a:pPr marL="834390" lvl="1" indent="-514350"/>
            <a:r>
              <a:rPr lang="fr-CA" dirty="0" smtClean="0"/>
              <a:t>Évaluation informelle du cours:</a:t>
            </a:r>
            <a:br>
              <a:rPr lang="fr-CA" dirty="0" smtClean="0"/>
            </a:br>
            <a:r>
              <a:rPr lang="fr-CA" dirty="0" smtClean="0"/>
              <a:t>37 n’ont rien mentionné</a:t>
            </a:r>
            <a:br>
              <a:rPr lang="fr-CA" dirty="0" smtClean="0"/>
            </a:br>
            <a:r>
              <a:rPr lang="fr-CA" dirty="0" smtClean="0"/>
              <a:t>8 ont apprécié des cartes</a:t>
            </a:r>
            <a:br>
              <a:rPr lang="fr-CA" dirty="0" smtClean="0"/>
            </a:br>
            <a:r>
              <a:rPr lang="fr-CA" dirty="0" smtClean="0"/>
              <a:t>3 indifférents</a:t>
            </a:r>
            <a:br>
              <a:rPr lang="fr-CA" dirty="0" smtClean="0"/>
            </a:br>
            <a:r>
              <a:rPr lang="fr-CA" dirty="0" smtClean="0"/>
              <a:t>6 préfèrent ne pas utiliser de cartes</a:t>
            </a:r>
          </a:p>
          <a:p>
            <a:pPr marL="1565910" lvl="3" indent="-514350"/>
            <a:r>
              <a:rPr lang="fr-CA" sz="2800" dirty="0" smtClean="0"/>
              <a:t>Difficulté à cartographier</a:t>
            </a:r>
          </a:p>
          <a:p>
            <a:pPr marL="1565910" lvl="3" indent="-514350"/>
            <a:r>
              <a:rPr lang="fr-CA" sz="2800" dirty="0" smtClean="0"/>
              <a:t>Pas suffisamment stratégique</a:t>
            </a:r>
          </a:p>
          <a:p>
            <a:pPr marL="1565910" lvl="3" indent="-514350"/>
            <a:r>
              <a:rPr lang="fr-CA" sz="2800" dirty="0" smtClean="0"/>
              <a:t>Préfèrent travailler en équipe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Case 1 </a:t>
            </a:r>
            <a:r>
              <a:rPr lang="fr-CA" smtClean="0"/>
              <a:t>- Résultats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fr-CA" dirty="0" smtClean="0"/>
              <a:t>3. Surprises!</a:t>
            </a:r>
          </a:p>
          <a:p>
            <a:pPr marL="514350" indent="-514350"/>
            <a:r>
              <a:rPr lang="fr-CA" dirty="0" smtClean="0"/>
              <a:t>Choix de la méthode</a:t>
            </a:r>
          </a:p>
          <a:p>
            <a:pPr marL="834390" lvl="1" indent="-514350"/>
            <a:r>
              <a:rPr lang="fr-CA" dirty="0" smtClean="0"/>
              <a:t>24 </a:t>
            </a:r>
            <a:r>
              <a:rPr lang="fr-CA" dirty="0" err="1" smtClean="0"/>
              <a:t>students</a:t>
            </a:r>
            <a:r>
              <a:rPr lang="fr-CA" dirty="0" smtClean="0"/>
              <a:t>: cartes </a:t>
            </a:r>
          </a:p>
          <a:p>
            <a:pPr marL="834390" lvl="1" indent="-514350"/>
            <a:r>
              <a:rPr lang="fr-CA" dirty="0" smtClean="0"/>
              <a:t>2 </a:t>
            </a:r>
            <a:r>
              <a:rPr lang="fr-CA" dirty="0" err="1" smtClean="0"/>
              <a:t>students</a:t>
            </a:r>
            <a:r>
              <a:rPr lang="fr-CA" dirty="0" smtClean="0"/>
              <a:t>: résumés</a:t>
            </a:r>
          </a:p>
          <a:p>
            <a:pPr marL="834390" lvl="1" indent="-514350"/>
            <a:r>
              <a:rPr lang="fr-CA" dirty="0" smtClean="0"/>
              <a:t>7 </a:t>
            </a:r>
            <a:r>
              <a:rPr lang="fr-CA" dirty="0" err="1" smtClean="0"/>
              <a:t>students</a:t>
            </a:r>
            <a:r>
              <a:rPr lang="fr-CA" dirty="0" smtClean="0"/>
              <a:t>: seulement quiz</a:t>
            </a:r>
          </a:p>
          <a:p>
            <a:pPr marL="1108710" lvl="2" indent="-514350"/>
            <a:r>
              <a:rPr lang="fr-CA" dirty="0" smtClean="0"/>
              <a:t>2 </a:t>
            </a:r>
            <a:r>
              <a:rPr lang="fr-CA" dirty="0" err="1" smtClean="0"/>
              <a:t>abondonné</a:t>
            </a:r>
            <a:endParaRPr lang="fr-CA" dirty="0" smtClean="0"/>
          </a:p>
          <a:p>
            <a:pPr marL="1108710" lvl="2" indent="-514350"/>
            <a:r>
              <a:rPr lang="fr-CA" dirty="0" smtClean="0"/>
              <a:t>Notes les plus faibles</a:t>
            </a:r>
          </a:p>
          <a:p>
            <a:pPr marL="514350" indent="-514350"/>
            <a:r>
              <a:rPr lang="fr-CA" dirty="0" smtClean="0"/>
              <a:t>Amélioration de la qualité et la quantité des interactions en classe</a:t>
            </a:r>
          </a:p>
          <a:p>
            <a:pPr marL="514350" indent="-514350"/>
            <a:r>
              <a:rPr lang="fr-CA" dirty="0" smtClean="0"/>
              <a:t>Plus de plaintes </a:t>
            </a:r>
          </a:p>
          <a:p>
            <a:pPr marL="514350" indent="-514350"/>
            <a:r>
              <a:rPr lang="fr-CA" dirty="0" smtClean="0"/>
              <a:t>Ponctualité</a:t>
            </a:r>
          </a:p>
          <a:p>
            <a:pPr marL="514350" indent="-514350"/>
            <a:endParaRPr lang="fr-CA" dirty="0"/>
          </a:p>
        </p:txBody>
      </p:sp>
      <p:sp>
        <p:nvSpPr>
          <p:cNvPr id="4" name="Accolade fermante 3"/>
          <p:cNvSpPr/>
          <p:nvPr/>
        </p:nvSpPr>
        <p:spPr>
          <a:xfrm>
            <a:off x="5357818" y="2500306"/>
            <a:ext cx="428628" cy="928694"/>
          </a:xfrm>
          <a:prstGeom prst="rightBrac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/>
          <p:cNvSpPr txBox="1"/>
          <p:nvPr/>
        </p:nvSpPr>
        <p:spPr>
          <a:xfrm>
            <a:off x="5929322" y="271462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+ quiz</a:t>
            </a:r>
            <a:endParaRPr lang="fr-CA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mtClean="0"/>
              <a:t>CAS 2: Objet d’apprentissage en </a:t>
            </a:r>
            <a:r>
              <a:rPr lang="fr-CA" dirty="0" smtClean="0"/>
              <a:t>Construction</a:t>
            </a:r>
            <a:endParaRPr lang="fr-CA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Contenu: tendances émergentes pour gérer les projets de construction</a:t>
            </a:r>
          </a:p>
          <a:p>
            <a:pPr lvl="1"/>
            <a:r>
              <a:rPr lang="en-CA" dirty="0" smtClean="0"/>
              <a:t> </a:t>
            </a:r>
            <a:r>
              <a:rPr lang="en-CA" dirty="0" err="1" smtClean="0"/>
              <a:t>Objectif</a:t>
            </a:r>
            <a:r>
              <a:rPr lang="en-CA" dirty="0" smtClean="0"/>
              <a:t>: </a:t>
            </a:r>
            <a:r>
              <a:rPr lang="en-CA" dirty="0" err="1" smtClean="0"/>
              <a:t>développer</a:t>
            </a:r>
            <a:r>
              <a:rPr lang="en-CA" dirty="0" smtClean="0"/>
              <a:t> les </a:t>
            </a:r>
            <a:r>
              <a:rPr lang="en-CA" dirty="0" err="1" smtClean="0"/>
              <a:t>habiletés</a:t>
            </a:r>
            <a:r>
              <a:rPr lang="en-CA" dirty="0" smtClean="0"/>
              <a:t> en </a:t>
            </a:r>
            <a:r>
              <a:rPr lang="en-CA" dirty="0" err="1" smtClean="0"/>
              <a:t>pensée</a:t>
            </a:r>
            <a:r>
              <a:rPr lang="en-CA" dirty="0" smtClean="0"/>
              <a:t> critique</a:t>
            </a:r>
            <a:endParaRPr lang="fr-CA" dirty="0" smtClean="0"/>
          </a:p>
          <a:p>
            <a:pPr lvl="1"/>
            <a:r>
              <a:rPr lang="fr-CA" dirty="0" smtClean="0"/>
              <a:t>Approche: </a:t>
            </a:r>
            <a:r>
              <a:rPr lang="en-US" dirty="0" err="1" smtClean="0"/>
              <a:t>lier</a:t>
            </a:r>
            <a:r>
              <a:rPr lang="en-US" dirty="0" smtClean="0"/>
              <a:t> les </a:t>
            </a:r>
            <a:r>
              <a:rPr lang="en-US" dirty="0" err="1" smtClean="0"/>
              <a:t>théories</a:t>
            </a:r>
            <a:r>
              <a:rPr lang="en-US" dirty="0" smtClean="0"/>
              <a:t> et concepts </a:t>
            </a:r>
            <a:r>
              <a:rPr lang="en-US" dirty="0" err="1" smtClean="0"/>
              <a:t>qu’on</a:t>
            </a:r>
            <a:r>
              <a:rPr lang="en-US" dirty="0" smtClean="0"/>
              <a:t> </a:t>
            </a:r>
            <a:r>
              <a:rPr lang="en-US" dirty="0" err="1" smtClean="0"/>
              <a:t>trouve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litérature</a:t>
            </a:r>
            <a:r>
              <a:rPr lang="en-US" dirty="0" smtClean="0"/>
              <a:t> avec des initiatives de </a:t>
            </a:r>
            <a:r>
              <a:rPr lang="en-US" dirty="0" err="1" smtClean="0"/>
              <a:t>pointe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l’industrie</a:t>
            </a:r>
            <a:r>
              <a:rPr lang="fr-CA" dirty="0" smtClean="0"/>
              <a:t>		</a:t>
            </a:r>
          </a:p>
          <a:p>
            <a:r>
              <a:rPr lang="fr-CA" dirty="0" smtClean="0"/>
              <a:t>Problèmes avec les cours intensifs:</a:t>
            </a:r>
          </a:p>
          <a:p>
            <a:pPr lvl="1"/>
            <a:r>
              <a:rPr lang="en-CA" dirty="0" err="1" smtClean="0"/>
              <a:t>quantité</a:t>
            </a:r>
            <a:r>
              <a:rPr lang="en-CA" dirty="0" smtClean="0"/>
              <a:t> </a:t>
            </a:r>
            <a:r>
              <a:rPr lang="en-CA" dirty="0" err="1" smtClean="0"/>
              <a:t>d’information</a:t>
            </a:r>
            <a:r>
              <a:rPr lang="en-CA" dirty="0" smtClean="0"/>
              <a:t> à absorber à </a:t>
            </a:r>
            <a:r>
              <a:rPr lang="en-CA" dirty="0" err="1" smtClean="0"/>
              <a:t>l’intérieur</a:t>
            </a:r>
            <a:r>
              <a:rPr lang="en-CA" dirty="0" smtClean="0"/>
              <a:t> </a:t>
            </a:r>
            <a:r>
              <a:rPr lang="en-CA" dirty="0" err="1" smtClean="0"/>
              <a:t>d’une</a:t>
            </a:r>
            <a:r>
              <a:rPr lang="en-CA" dirty="0" smtClean="0"/>
              <a:t> session de </a:t>
            </a:r>
            <a:r>
              <a:rPr lang="en-CA" dirty="0" err="1" smtClean="0"/>
              <a:t>deux</a:t>
            </a:r>
            <a:r>
              <a:rPr lang="en-CA" dirty="0" smtClean="0"/>
              <a:t> </a:t>
            </a:r>
            <a:r>
              <a:rPr lang="en-CA" dirty="0" err="1" smtClean="0"/>
              <a:t>jours</a:t>
            </a:r>
            <a:endParaRPr lang="en-CA" dirty="0" smtClean="0"/>
          </a:p>
          <a:p>
            <a:pPr lvl="1"/>
            <a:r>
              <a:rPr lang="en-US" dirty="0" err="1" smtClean="0"/>
              <a:t>Peu</a:t>
            </a:r>
            <a:r>
              <a:rPr lang="en-US" dirty="0" smtClean="0"/>
              <a:t> de temps pour </a:t>
            </a:r>
            <a:r>
              <a:rPr lang="en-US" dirty="0" err="1" smtClean="0"/>
              <a:t>réfléchir</a:t>
            </a:r>
            <a:r>
              <a:rPr lang="en-US" dirty="0" smtClean="0"/>
              <a:t> et </a:t>
            </a:r>
            <a:r>
              <a:rPr lang="en-US" dirty="0" err="1" smtClean="0"/>
              <a:t>étudier</a:t>
            </a:r>
            <a:endParaRPr lang="en-US" dirty="0" smtClean="0"/>
          </a:p>
          <a:p>
            <a:r>
              <a:rPr lang="fr-CA" dirty="0" smtClean="0"/>
              <a:t>Problèmes avec la </a:t>
            </a:r>
            <a:r>
              <a:rPr lang="en-CA" dirty="0" err="1" smtClean="0"/>
              <a:t>pensée</a:t>
            </a:r>
            <a:r>
              <a:rPr lang="en-CA" dirty="0" smtClean="0"/>
              <a:t> critique</a:t>
            </a:r>
            <a:endParaRPr lang="en-US" dirty="0" smtClean="0"/>
          </a:p>
          <a:p>
            <a:pPr lvl="1"/>
            <a:r>
              <a:rPr lang="en-US" dirty="0" err="1" smtClean="0"/>
              <a:t>Difficulté</a:t>
            </a:r>
            <a:r>
              <a:rPr lang="en-US" dirty="0" smtClean="0"/>
              <a:t> </a:t>
            </a:r>
            <a:r>
              <a:rPr lang="en-US" dirty="0" err="1" smtClean="0"/>
              <a:t>d’isoler</a:t>
            </a:r>
            <a:r>
              <a:rPr lang="en-US" dirty="0" smtClean="0"/>
              <a:t>, </a:t>
            </a:r>
            <a:r>
              <a:rPr lang="en-US" dirty="0" err="1" smtClean="0"/>
              <a:t>d’associer</a:t>
            </a:r>
            <a:r>
              <a:rPr lang="en-US" dirty="0" smtClean="0"/>
              <a:t> et comparer des concepts</a:t>
            </a:r>
            <a:endParaRPr lang="fr-C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689</TotalTime>
  <Words>665</Words>
  <Application>Microsoft Office PowerPoint</Application>
  <PresentationFormat>Affichage à l'écran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Médian</vt:lpstr>
      <vt:lpstr>Trois cas d’utilisation de cartes conceptuelles</vt:lpstr>
      <vt:lpstr>Justification</vt:lpstr>
      <vt:lpstr>Qu’est-ce qu’une carte conceptuelle?</vt:lpstr>
      <vt:lpstr>Diapositive 4</vt:lpstr>
      <vt:lpstr>CAS 1: Objet d’apprentissage en MEC</vt:lpstr>
      <vt:lpstr>CAS 1 - Solutions</vt:lpstr>
      <vt:lpstr>CAS 1 - Résultats</vt:lpstr>
      <vt:lpstr>Case 1 - Résultats</vt:lpstr>
      <vt:lpstr>CAS 2: Objet d’apprentissage en Construction</vt:lpstr>
      <vt:lpstr>CAS 2 - Solutions</vt:lpstr>
      <vt:lpstr>CAS 2 - Résultats</vt:lpstr>
      <vt:lpstr>CAS 3 - Les cartes comme objet intermédiaire</vt:lpstr>
      <vt:lpstr>CAS 3 – Le laboratoire de conception</vt:lpstr>
      <vt:lpstr>CAS 3 - Les cartes comme objet intermédiaire</vt:lpstr>
      <vt:lpstr>CAS 3 - Solutions</vt:lpstr>
      <vt:lpstr>CAS 2 - Résultats</vt:lpstr>
      <vt:lpstr>Résultats- outil d’apprentissage</vt:lpstr>
      <vt:lpstr>Résultats- outil d’apprentissage</vt:lpstr>
      <vt:lpstr>Résultats- objet intermédiaire</vt:lpstr>
    </vt:vector>
  </TitlesOfParts>
  <Company>École de technologie supérieure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cases in using Concept maps</dc:title>
  <dc:creator>Sylvie Doré</dc:creator>
  <cp:lastModifiedBy>dforgues</cp:lastModifiedBy>
  <cp:revision>73</cp:revision>
  <dcterms:created xsi:type="dcterms:W3CDTF">2010-05-31T18:45:08Z</dcterms:created>
  <dcterms:modified xsi:type="dcterms:W3CDTF">2010-11-15T17:35:42Z</dcterms:modified>
</cp:coreProperties>
</file>