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8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0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5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6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8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9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0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1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3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3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3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5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3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37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38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3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0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41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42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43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44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6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47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48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49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50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51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56"/>
  </p:notesMasterIdLst>
  <p:handoutMasterIdLst>
    <p:handoutMasterId r:id="rId57"/>
  </p:handoutMasterIdLst>
  <p:sldIdLst>
    <p:sldId id="256" r:id="rId2"/>
    <p:sldId id="308" r:id="rId3"/>
    <p:sldId id="257" r:id="rId4"/>
    <p:sldId id="327" r:id="rId5"/>
    <p:sldId id="296" r:id="rId6"/>
    <p:sldId id="297" r:id="rId7"/>
    <p:sldId id="313" r:id="rId8"/>
    <p:sldId id="328" r:id="rId9"/>
    <p:sldId id="310" r:id="rId10"/>
    <p:sldId id="309" r:id="rId11"/>
    <p:sldId id="262" r:id="rId12"/>
    <p:sldId id="298" r:id="rId13"/>
    <p:sldId id="263" r:id="rId14"/>
    <p:sldId id="264" r:id="rId15"/>
    <p:sldId id="265" r:id="rId16"/>
    <p:sldId id="266" r:id="rId17"/>
    <p:sldId id="299" r:id="rId18"/>
    <p:sldId id="305" r:id="rId19"/>
    <p:sldId id="317" r:id="rId20"/>
    <p:sldId id="277" r:id="rId21"/>
    <p:sldId id="279" r:id="rId22"/>
    <p:sldId id="280" r:id="rId23"/>
    <p:sldId id="312" r:id="rId24"/>
    <p:sldId id="326" r:id="rId25"/>
    <p:sldId id="278" r:id="rId26"/>
    <p:sldId id="314" r:id="rId27"/>
    <p:sldId id="273" r:id="rId28"/>
    <p:sldId id="282" r:id="rId29"/>
    <p:sldId id="284" r:id="rId30"/>
    <p:sldId id="285" r:id="rId31"/>
    <p:sldId id="286" r:id="rId32"/>
    <p:sldId id="287" r:id="rId33"/>
    <p:sldId id="315" r:id="rId34"/>
    <p:sldId id="290" r:id="rId35"/>
    <p:sldId id="291" r:id="rId36"/>
    <p:sldId id="292" r:id="rId37"/>
    <p:sldId id="303" r:id="rId38"/>
    <p:sldId id="304" r:id="rId39"/>
    <p:sldId id="300" r:id="rId40"/>
    <p:sldId id="324" r:id="rId41"/>
    <p:sldId id="319" r:id="rId42"/>
    <p:sldId id="318" r:id="rId43"/>
    <p:sldId id="301" r:id="rId44"/>
    <p:sldId id="323" r:id="rId45"/>
    <p:sldId id="325" r:id="rId46"/>
    <p:sldId id="320" r:id="rId47"/>
    <p:sldId id="307" r:id="rId48"/>
    <p:sldId id="306" r:id="rId49"/>
    <p:sldId id="302" r:id="rId50"/>
    <p:sldId id="316" r:id="rId51"/>
    <p:sldId id="294" r:id="rId52"/>
    <p:sldId id="295" r:id="rId53"/>
    <p:sldId id="321" r:id="rId54"/>
    <p:sldId id="311" r:id="rId55"/>
  </p:sldIdLst>
  <p:sldSz cx="9144000" cy="6858000" type="screen4x3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FF"/>
    <a:srgbClr val="CCCC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93366" autoAdjust="0"/>
  </p:normalViewPr>
  <p:slideViewPr>
    <p:cSldViewPr snapToGrid="0">
      <p:cViewPr>
        <p:scale>
          <a:sx n="100" d="100"/>
          <a:sy n="100" d="100"/>
        </p:scale>
        <p:origin x="-870" y="-72"/>
      </p:cViewPr>
      <p:guideLst>
        <p:guide orient="horz" pos="2160"/>
        <p:guide pos="2223"/>
        <p:guide pos="3586"/>
      </p:guideLst>
    </p:cSldViewPr>
  </p:slideViewPr>
  <p:outlineViewPr>
    <p:cViewPr>
      <p:scale>
        <a:sx n="33" d="100"/>
        <a:sy n="33" d="100"/>
      </p:scale>
      <p:origin x="0" y="1458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83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13" Type="http://schemas.openxmlformats.org/officeDocument/2006/relationships/slide" Target="slides/slide49.xml"/><Relationship Id="rId3" Type="http://schemas.openxmlformats.org/officeDocument/2006/relationships/slide" Target="slides/slide3.xml"/><Relationship Id="rId7" Type="http://schemas.openxmlformats.org/officeDocument/2006/relationships/slide" Target="slides/slide15.xml"/><Relationship Id="rId12" Type="http://schemas.openxmlformats.org/officeDocument/2006/relationships/slide" Target="slides/slide3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4.xml"/><Relationship Id="rId11" Type="http://schemas.openxmlformats.org/officeDocument/2006/relationships/slide" Target="slides/slide37.xml"/><Relationship Id="rId5" Type="http://schemas.openxmlformats.org/officeDocument/2006/relationships/slide" Target="slides/slide13.xml"/><Relationship Id="rId10" Type="http://schemas.openxmlformats.org/officeDocument/2006/relationships/slide" Target="slides/slide27.xml"/><Relationship Id="rId4" Type="http://schemas.openxmlformats.org/officeDocument/2006/relationships/slide" Target="slides/slide11.xml"/><Relationship Id="rId9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 smtClean="0"/>
            </a:lvl1pPr>
          </a:lstStyle>
          <a:p>
            <a:pPr>
              <a:defRPr/>
            </a:pPr>
            <a:fld id="{E24C9D9E-3018-441D-B988-57032CEFA5DF}" type="datetimeFigureOut">
              <a:rPr lang="fr-CA"/>
              <a:pPr>
                <a:defRPr/>
              </a:pPr>
              <a:t>2011-06-09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172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172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FD2FDCBD-7CF6-4599-B835-694C99576F1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04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/>
            </a:lvl1pPr>
          </a:lstStyle>
          <a:p>
            <a:pPr>
              <a:defRPr/>
            </a:pPr>
            <a:fld id="{99608A5E-070A-4634-A229-C45EF752FCB2}" type="datetimeFigureOut">
              <a:rPr lang="fr-FR"/>
              <a:pPr>
                <a:defRPr/>
              </a:pPr>
              <a:t>09/06/2011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17" tIns="47659" rIns="95317" bIns="47659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1227"/>
            <a:ext cx="5852160" cy="4320212"/>
          </a:xfrm>
          <a:prstGeom prst="rect">
            <a:avLst/>
          </a:prstGeom>
        </p:spPr>
        <p:txBody>
          <a:bodyPr vert="horz" lIns="95317" tIns="47659" rIns="95317" bIns="47659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172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172"/>
            <a:ext cx="3169920" cy="480388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/>
            </a:lvl1pPr>
          </a:lstStyle>
          <a:p>
            <a:pPr>
              <a:defRPr/>
            </a:pPr>
            <a:fld id="{02F4D8AB-1772-4C9D-A7E9-E04A54E4174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16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8719" indent="-178719">
              <a:buFontTx/>
              <a:buChar char="•"/>
            </a:pPr>
            <a:r>
              <a:rPr lang="fr-CA" dirty="0" smtClean="0"/>
              <a:t>Présentation des animateurs/animatrices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Mentionner le projet FODAR</a:t>
            </a:r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552078-25E6-4438-A43E-9265199D48F3}" type="slidenum">
              <a:rPr lang="fr-CA" smtClean="0"/>
              <a:pPr eaLnBrk="1" hangingPunct="1"/>
              <a:t>1</a:t>
            </a:fld>
            <a:endParaRPr lang="fr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141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dirty="0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E26652-2356-4B43-A7E3-3B6354FB8C8D}" type="slidenum">
              <a:rPr lang="fr-CA" smtClean="0"/>
              <a:pPr eaLnBrk="1" hangingPunct="1"/>
              <a:t>12</a:t>
            </a:fld>
            <a:endParaRPr lang="fr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5336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6858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464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9044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3083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Faire participer les étudiants: possible lors de l’élaboration des éléments observables</a:t>
            </a:r>
          </a:p>
          <a:p>
            <a:pPr marL="178719" indent="-178719">
              <a:buFont typeface="Arial" pitchFamily="34" charset="0"/>
              <a:buChar char="•"/>
              <a:defRPr/>
            </a:pPr>
            <a:r>
              <a:rPr lang="fr-CA" dirty="0" smtClean="0"/>
              <a:t>Prévient une mauvaise compréhension et interprétation.</a:t>
            </a:r>
          </a:p>
          <a:p>
            <a:pPr marL="178719" indent="-178719">
              <a:buFont typeface="Arial" pitchFamily="34" charset="0"/>
              <a:buChar char="•"/>
              <a:defRPr/>
            </a:pPr>
            <a:r>
              <a:rPr lang="fr-CA" dirty="0" smtClean="0"/>
              <a:t>Augmente le niveau d’engagement. Les étudiants se voient comme faisant partie du processus de décision.</a:t>
            </a:r>
          </a:p>
          <a:p>
            <a:pPr marL="178719" indent="-178719">
              <a:buFont typeface="Arial" pitchFamily="34" charset="0"/>
              <a:buChar char="•"/>
              <a:defRPr/>
            </a:pPr>
            <a:r>
              <a:rPr lang="fr-CA" dirty="0" smtClean="0"/>
              <a:t>Diminue la tâche du professeur.</a:t>
            </a:r>
            <a:endParaRPr lang="fr-CA" dirty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58E2DA-2EB4-44B6-B54F-B86120015DBE}" type="slidenum">
              <a:rPr lang="fr-CA" smtClean="0"/>
              <a:pPr eaLnBrk="1" hangingPunct="1"/>
              <a:t>18</a:t>
            </a:fld>
            <a:endParaRPr lang="fr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8050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26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dirty="0" smtClean="0"/>
              <a:t>Noter les mots sur la </a:t>
            </a:r>
            <a:r>
              <a:rPr lang="fr-CA" dirty="0" err="1" smtClean="0"/>
              <a:t>flipchart</a:t>
            </a:r>
            <a:endParaRPr lang="fr-CA" dirty="0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4D100-CAF2-4B2A-9070-517796952C0B}" type="slidenum">
              <a:rPr lang="fr-CA" smtClean="0"/>
              <a:pPr eaLnBrk="1" hangingPunct="1"/>
              <a:t>2</a:t>
            </a:fld>
            <a:endParaRPr lang="fr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0212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21003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1829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46057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9791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291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30035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29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281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6856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405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16574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13767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7902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1025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7833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2661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10642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84367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34932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9557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276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Permet aux participants de savoir ce qu’on attend d’eux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21495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31931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12879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86838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69505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01938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821755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42690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A" smtClean="0"/>
              <a:t>Suggestion: pour bonifier cette section, faire 1 page par facteurs et ajouter exemples et/ou caricatures </a:t>
            </a:r>
          </a:p>
          <a:p>
            <a:pPr eaLnBrk="1" hangingPunct="1">
              <a:spcBef>
                <a:spcPct val="0"/>
              </a:spcBef>
            </a:pPr>
            <a:r>
              <a:rPr lang="fr-CA" smtClean="0"/>
              <a:t>Poser d’abord la question aux participants.</a:t>
            </a:r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190218-54FD-47C9-9D29-D8443820F412}" type="slidenum">
              <a:rPr lang="fr-CA" smtClean="0"/>
              <a:pPr eaLnBrk="1" hangingPunct="1"/>
              <a:t>49</a:t>
            </a:fld>
            <a:endParaRPr lang="fr-CA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1985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295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22241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94103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55927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54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08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6256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dirty="0" smtClean="0"/>
              <a:t>Exprimer les attentes</a:t>
            </a:r>
          </a:p>
          <a:p>
            <a:r>
              <a:rPr lang="fr-CA" dirty="0" smtClean="0"/>
              <a:t>Faire le lien avec les objectifs énoncés plus tôt</a:t>
            </a: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2196D5-BC9C-41B8-BAB3-249C759D70B0}" type="slidenum">
              <a:rPr lang="fr-CA" smtClean="0"/>
              <a:pPr eaLnBrk="1" hangingPunct="1"/>
              <a:t>7</a:t>
            </a:fld>
            <a:endParaRPr lang="fr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8719" indent="-178719">
              <a:buFontTx/>
              <a:buChar char="•"/>
            </a:pPr>
            <a:r>
              <a:rPr lang="fr-CA" dirty="0" smtClean="0"/>
              <a:t>Le travail demandé concorde-t-il avec un des objectifs du cours?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Est-ce que l’évaluation reflète ce qui est enseigné?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Quelles habiletés, connaissances et compétences sont nécessaires pour réaliser la tâche?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Quelle est la tâche exactement? Les consignes sont-elles claires?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La taille</a:t>
            </a:r>
            <a:r>
              <a:rPr lang="fr-CA" baseline="0" dirty="0" smtClean="0"/>
              <a:t> du groupe et le temps alloué à l’évaluation</a:t>
            </a:r>
            <a:endParaRPr lang="fr-CA" dirty="0" smtClean="0"/>
          </a:p>
          <a:p>
            <a:pPr marL="178719" indent="-178719">
              <a:buFontTx/>
              <a:buChar char="•"/>
            </a:pPr>
            <a:r>
              <a:rPr lang="fr-CA" dirty="0" smtClean="0"/>
              <a:t>Quels sont les éléments qui feraient la démonstration d’un travail de qualité?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De quoi aurait l’air un travail/produit exemplaire? Et le pire travail possible? (Pour échelles descriptives)</a:t>
            </a:r>
          </a:p>
          <a:p>
            <a:pPr marL="178719" indent="-178719">
              <a:buFontTx/>
              <a:buChar char="•"/>
            </a:pPr>
            <a:r>
              <a:rPr lang="fr-CA" dirty="0" smtClean="0"/>
              <a:t>Tâche vs tâche complexe</a:t>
            </a:r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4451" indent="-29786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1463" indent="-2382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8048" indent="-2382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44634" indent="-2382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1219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7804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4390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0975" indent="-2382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1DFC2-FF14-43B5-A08C-967266E761D6}" type="slidenum">
              <a:rPr lang="fr-CA" smtClean="0"/>
              <a:pPr eaLnBrk="1" hangingPunct="1"/>
              <a:t>9</a:t>
            </a:fld>
            <a:endParaRPr lang="fr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F4D8AB-1772-4C9D-A7E9-E04A54E4174C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417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340768"/>
            <a:ext cx="1295400" cy="13967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1340768"/>
            <a:ext cx="7772400" cy="139675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852937"/>
            <a:ext cx="7123113" cy="1944216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1371600" y="1340768"/>
            <a:ext cx="7620000" cy="1396752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0" name="ZoneTexte 3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101850" y="6227763"/>
            <a:ext cx="4762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0" cap="none" spc="0" normalizeH="0" baseline="0" noProof="0" smtClean="0">
                <a:ln>
                  <a:noFill/>
                </a:ln>
                <a:solidFill>
                  <a:srgbClr val="002EB0"/>
                </a:solidFill>
                <a:effectLst/>
                <a:uLnTx/>
                <a:uFillTx/>
                <a:latin typeface="Arial" charset="0"/>
                <a:cs typeface="Arial" charset="0"/>
              </a:rPr>
              <a:t>ETS - UQAC – UQAR - UQAT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439" y="4534569"/>
            <a:ext cx="3425322" cy="155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95250"/>
            <a:ext cx="8153400" cy="10668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4537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4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2"/>
          <p:cNvSpPr>
            <a:spLocks noGrp="1"/>
          </p:cNvSpPr>
          <p:nvPr>
            <p:ph type="body" idx="1"/>
          </p:nvPr>
        </p:nvSpPr>
        <p:spPr>
          <a:xfrm>
            <a:off x="1362075" y="2943225"/>
            <a:ext cx="7123113" cy="1673225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340768"/>
            <a:ext cx="1295400" cy="13967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71600" y="1340768"/>
            <a:ext cx="7772400" cy="139675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1371600" y="1340768"/>
            <a:ext cx="7620000" cy="1396752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42367"/>
            <a:ext cx="528810" cy="234699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fld id="{0E6AB04B-82B7-4A83-A6C8-FFD68374B29D}" type="slidenum">
              <a:rPr lang="en-US" sz="1600" smtClean="0"/>
              <a:t>‹N°›</a:t>
            </a:fld>
            <a:endParaRPr lang="en-US" sz="1600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6261006"/>
            <a:ext cx="1149482" cy="52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7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95250"/>
            <a:ext cx="8153400" cy="10763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181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342367"/>
            <a:ext cx="528810" cy="234699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fld id="{0E6AB04B-82B7-4A83-A6C8-FFD68374B29D}" type="slidenum">
              <a:rPr lang="en-US" sz="1600" smtClean="0"/>
              <a:t>‹N°›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22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11560" y="116632"/>
            <a:ext cx="8153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dirty="0" smtClean="0"/>
              <a:t>Modifiez le style du titre</a:t>
            </a:r>
            <a:endParaRPr lang="en-US" dirty="0" smtClean="0"/>
          </a:p>
        </p:txBody>
      </p:sp>
      <p:sp>
        <p:nvSpPr>
          <p:cNvPr id="12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342367"/>
            <a:ext cx="528810" cy="234699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fld id="{0E6AB04B-82B7-4A83-A6C8-FFD68374B29D}" type="slidenum">
              <a:rPr lang="en-US" sz="1600" smtClean="0"/>
              <a:t>‹N°›</a:t>
            </a:fld>
            <a:endParaRPr lang="en-US" sz="1600" dirty="0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6261006"/>
            <a:ext cx="1149482" cy="520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6" r:id="rId2"/>
    <p:sldLayoutId id="2147484051" r:id="rId3"/>
    <p:sldLayoutId id="2147484052" r:id="rId4"/>
    <p:sldLayoutId id="2147484053" r:id="rId5"/>
    <p:sldLayoutId id="2147484047" r:id="rId6"/>
    <p:sldLayoutId id="2147484054" r:id="rId7"/>
    <p:sldLayoutId id="2147484048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455613" indent="-455613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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5560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²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444625" indent="-228600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file:///\\Sfichier1\offlnfldr\bilodeah\1_Documents\3.2%20FODAR-Strat&#233;gies%20ETS\4_Ateliers\2_Grilles%20d'&#233;valuation_UQAC\Grille_vierge.docx" TargetMode="Externa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hyperlink" Target="file:///\\Sfichier1\offlnfldr\bilodeah\1_Documents\3.2%20FODAR-Strat&#233;gies%20ETS\4_Ateliers\2_Grilles%20d'&#233;valuation_UQAC\Grille_vierge.docx" TargetMode="Externa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notesSlide" Target="../notesSlides/notesSlide20.xml"/><Relationship Id="rId5" Type="http://schemas.openxmlformats.org/officeDocument/2006/relationships/tags" Target="../tags/tag5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hyperlink" Target="file:///\\Sfichier1\offlnfldr\bilodeah\1_Documents\3.2%20FODAR-Strat&#233;gies%20ETS\4_Ateliers\2_Grilles%20d'&#233;valuation_UQAC\Grille_vierge.docx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hyperlink" Target="file:///\\Sfichier1\offlnfldr\bilodeah\1_Documents\3.2%20FODAR-Strat&#233;gies%20ETS\4_Ateliers\2_Grilles%20d'&#233;valuation_UQAC\Grille_vierge.docx" TargetMode="External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7.xml"/><Relationship Id="rId3" Type="http://schemas.openxmlformats.org/officeDocument/2006/relationships/tags" Target="../tags/tag1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pedagogieuniversitaire.wordpress.com/" TargetMode="Externa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hyperlink" Target="http://jonathan.mueller.faculty.noctrl.edu/toolbox/rubrics.htm" TargetMode="External"/><Relationship Id="rId5" Type="http://schemas.openxmlformats.org/officeDocument/2006/relationships/hyperlink" Target="http://www.polymtl.ca/livreeuap/" TargetMode="External"/><Relationship Id="rId4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notesSlide" Target="../notesSlides/notesSlide5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ous-titre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Atelier pédagogique </a:t>
            </a:r>
          </a:p>
          <a:p>
            <a:r>
              <a:rPr lang="fr-CA" dirty="0" smtClean="0"/>
              <a:t>Projet FODAR – Stratégies d’enseignement</a:t>
            </a:r>
          </a:p>
        </p:txBody>
      </p:sp>
      <p:sp>
        <p:nvSpPr>
          <p:cNvPr id="2050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mtClean="0"/>
              <a:t>Élaboration de grilles d’évaluation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Démarche d’élaboration 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2400"/>
              </a:spcBef>
              <a:tabLst>
                <a:tab pos="1976438" algn="l"/>
              </a:tabLst>
            </a:pPr>
            <a:r>
              <a:rPr lang="fr-CA" dirty="0" smtClean="0"/>
              <a:t>Étape 1 :	Déterminer les critères d’évaluation 	et les éléments observables</a:t>
            </a:r>
          </a:p>
          <a:p>
            <a:pPr>
              <a:lnSpc>
                <a:spcPts val="3200"/>
              </a:lnSpc>
              <a:spcBef>
                <a:spcPts val="2400"/>
              </a:spcBef>
              <a:tabLst>
                <a:tab pos="1976438" algn="l"/>
              </a:tabLst>
            </a:pPr>
            <a:r>
              <a:rPr lang="fr-CA" dirty="0" smtClean="0"/>
              <a:t>Étape 2 :	Choisir l’échelle d’appréciation</a:t>
            </a:r>
          </a:p>
          <a:p>
            <a:pPr>
              <a:lnSpc>
                <a:spcPts val="3200"/>
              </a:lnSpc>
              <a:spcBef>
                <a:spcPts val="2400"/>
              </a:spcBef>
              <a:tabLst>
                <a:tab pos="1976438" algn="l"/>
              </a:tabLst>
            </a:pPr>
            <a:r>
              <a:rPr lang="fr-CA" dirty="0" smtClean="0"/>
              <a:t>Étape 3 :	Définir la façon de déterminer </a:t>
            </a:r>
            <a:br>
              <a:rPr lang="fr-CA" dirty="0" smtClean="0"/>
            </a:br>
            <a:r>
              <a:rPr lang="fr-CA" dirty="0" smtClean="0"/>
              <a:t>	le jugement global</a:t>
            </a:r>
          </a:p>
          <a:p>
            <a:pPr>
              <a:lnSpc>
                <a:spcPts val="3200"/>
              </a:lnSpc>
              <a:spcBef>
                <a:spcPts val="2400"/>
              </a:spcBef>
              <a:tabLst>
                <a:tab pos="1976438" algn="l"/>
              </a:tabLst>
            </a:pPr>
            <a:r>
              <a:rPr lang="fr-CA" dirty="0" smtClean="0"/>
              <a:t>Étape 4 : Assembler et réviser la grille</a:t>
            </a:r>
          </a:p>
          <a:p>
            <a:pPr>
              <a:lnSpc>
                <a:spcPts val="3200"/>
              </a:lnSpc>
              <a:spcBef>
                <a:spcPts val="2400"/>
              </a:spcBef>
              <a:tabLst>
                <a:tab pos="1976438" algn="l"/>
              </a:tabLst>
            </a:pPr>
            <a:r>
              <a:rPr lang="fr-CA" dirty="0" smtClean="0"/>
              <a:t>Étape 5 : Expérimenter la grille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620485" y="2254394"/>
            <a:ext cx="8239735" cy="37942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5613" lvl="0" indent="-455613">
              <a:lnSpc>
                <a:spcPct val="90000"/>
              </a:lnSpc>
              <a:spcBef>
                <a:spcPts val="1200"/>
              </a:spcBef>
              <a:buClr>
                <a:srgbClr val="F82C88"/>
              </a:buClr>
              <a:buSzPct val="100000"/>
            </a:pPr>
            <a:r>
              <a:rPr lang="fr-CA" sz="2400" b="1" i="1" dirty="0" smtClean="0">
                <a:solidFill>
                  <a:prstClr val="black"/>
                </a:solidFill>
              </a:rPr>
              <a:t>	À </a:t>
            </a:r>
            <a:r>
              <a:rPr lang="fr-CA" sz="2400" b="1" i="1" dirty="0">
                <a:solidFill>
                  <a:prstClr val="black"/>
                </a:solidFill>
              </a:rPr>
              <a:t>la fin d’un stage, des étudiants </a:t>
            </a:r>
            <a:r>
              <a:rPr lang="fr-CA" sz="2400" b="1" i="1" dirty="0" smtClean="0">
                <a:solidFill>
                  <a:prstClr val="black"/>
                </a:solidFill>
              </a:rPr>
              <a:t>doivent </a:t>
            </a:r>
            <a:r>
              <a:rPr lang="fr-CA" sz="2400" b="1" i="1" dirty="0">
                <a:solidFill>
                  <a:prstClr val="black"/>
                </a:solidFill>
              </a:rPr>
              <a:t>présenter </a:t>
            </a:r>
            <a:r>
              <a:rPr lang="fr-CA" sz="2400" b="1" i="1" dirty="0" smtClean="0">
                <a:solidFill>
                  <a:prstClr val="black"/>
                </a:solidFill>
              </a:rPr>
              <a:t>au groupe les </a:t>
            </a:r>
            <a:r>
              <a:rPr lang="fr-CA" sz="2400" b="1" i="1" dirty="0">
                <a:solidFill>
                  <a:prstClr val="black"/>
                </a:solidFill>
              </a:rPr>
              <a:t>résultats d’une </a:t>
            </a:r>
            <a:r>
              <a:rPr lang="fr-CA" sz="2400" b="1" i="1" dirty="0" smtClean="0">
                <a:solidFill>
                  <a:prstClr val="black"/>
                </a:solidFill>
              </a:rPr>
              <a:t>intervention qu’ils ont réalisée. </a:t>
            </a:r>
            <a:br>
              <a:rPr lang="fr-CA" sz="2400" b="1" i="1" dirty="0" smtClean="0">
                <a:solidFill>
                  <a:prstClr val="black"/>
                </a:solidFill>
              </a:rPr>
            </a:br>
            <a:r>
              <a:rPr lang="fr-CA" sz="2400" b="1" i="1" dirty="0" smtClean="0">
                <a:solidFill>
                  <a:prstClr val="black"/>
                </a:solidFill>
              </a:rPr>
              <a:t>Ils </a:t>
            </a:r>
            <a:r>
              <a:rPr lang="fr-CA" sz="2400" b="1" i="1" dirty="0">
                <a:solidFill>
                  <a:prstClr val="black"/>
                </a:solidFill>
              </a:rPr>
              <a:t>doivent décrire brièvement </a:t>
            </a:r>
            <a:r>
              <a:rPr lang="fr-CA" sz="2400" b="1" i="1" dirty="0" smtClean="0">
                <a:solidFill>
                  <a:prstClr val="black"/>
                </a:solidFill>
              </a:rPr>
              <a:t>le cas clinique, </a:t>
            </a:r>
            <a:r>
              <a:rPr lang="fr-CA" sz="2400" b="1" i="1" dirty="0">
                <a:solidFill>
                  <a:prstClr val="black"/>
                </a:solidFill>
              </a:rPr>
              <a:t>présenter </a:t>
            </a:r>
            <a:r>
              <a:rPr lang="fr-CA" sz="2400" b="1" i="1" dirty="0" smtClean="0">
                <a:solidFill>
                  <a:prstClr val="black"/>
                </a:solidFill>
              </a:rPr>
              <a:t>la technique d’intervention utilisée et les </a:t>
            </a:r>
            <a:r>
              <a:rPr lang="fr-CA" sz="2400" b="1" i="1" dirty="0">
                <a:solidFill>
                  <a:prstClr val="black"/>
                </a:solidFill>
              </a:rPr>
              <a:t>résultats </a:t>
            </a:r>
            <a:r>
              <a:rPr lang="fr-CA" sz="2400" b="1" i="1" dirty="0" smtClean="0">
                <a:solidFill>
                  <a:prstClr val="black"/>
                </a:solidFill>
              </a:rPr>
              <a:t>obtenus. </a:t>
            </a:r>
            <a:br>
              <a:rPr lang="fr-CA" sz="2400" b="1" i="1" dirty="0" smtClean="0">
                <a:solidFill>
                  <a:prstClr val="black"/>
                </a:solidFill>
              </a:rPr>
            </a:br>
            <a:endParaRPr lang="fr-CA" sz="2400" b="1" i="1" dirty="0" smtClean="0">
              <a:solidFill>
                <a:prstClr val="black"/>
              </a:solidFill>
            </a:endParaRPr>
          </a:p>
          <a:p>
            <a:pPr marL="455613" lvl="0" indent="-455613">
              <a:lnSpc>
                <a:spcPct val="90000"/>
              </a:lnSpc>
              <a:spcBef>
                <a:spcPts val="1200"/>
              </a:spcBef>
              <a:buClr>
                <a:srgbClr val="F82C88"/>
              </a:buClr>
              <a:buSzPct val="100000"/>
            </a:pPr>
            <a:r>
              <a:rPr lang="fr-CA" sz="2400" b="1" i="1" dirty="0">
                <a:solidFill>
                  <a:prstClr val="black"/>
                </a:solidFill>
              </a:rPr>
              <a:t>	</a:t>
            </a:r>
            <a:r>
              <a:rPr lang="fr-CA" sz="2400" b="1" i="1" dirty="0" smtClean="0">
                <a:solidFill>
                  <a:prstClr val="black"/>
                </a:solidFill>
              </a:rPr>
              <a:t>Ils </a:t>
            </a:r>
            <a:r>
              <a:rPr lang="fr-CA" sz="2400" b="1" i="1" dirty="0">
                <a:solidFill>
                  <a:prstClr val="black"/>
                </a:solidFill>
              </a:rPr>
              <a:t>auront à répondre aux questions suite à l’exposé</a:t>
            </a:r>
            <a:r>
              <a:rPr lang="fr-CA" sz="2400" b="1" i="1" dirty="0" smtClean="0">
                <a:solidFill>
                  <a:prstClr val="black"/>
                </a:solidFill>
              </a:rPr>
              <a:t>. </a:t>
            </a:r>
            <a:endParaRPr lang="fr-CA" sz="2400" b="1" i="1" dirty="0">
              <a:solidFill>
                <a:prstClr val="black"/>
              </a:solidFill>
            </a:endParaRPr>
          </a:p>
          <a:p>
            <a:pPr marL="455613" lvl="0" indent="-455613">
              <a:lnSpc>
                <a:spcPct val="90000"/>
              </a:lnSpc>
              <a:spcBef>
                <a:spcPts val="1200"/>
              </a:spcBef>
              <a:buClr>
                <a:srgbClr val="F82C88"/>
              </a:buClr>
              <a:buSzPct val="100000"/>
            </a:pPr>
            <a:r>
              <a:rPr lang="fr-CA" sz="2400" b="1" i="1" dirty="0" smtClean="0">
                <a:solidFill>
                  <a:prstClr val="black"/>
                </a:solidFill>
              </a:rPr>
              <a:t>	Durée </a:t>
            </a:r>
            <a:r>
              <a:rPr lang="fr-CA" sz="2400" b="1" i="1" dirty="0">
                <a:solidFill>
                  <a:prstClr val="black"/>
                </a:solidFill>
              </a:rPr>
              <a:t>de la </a:t>
            </a:r>
            <a:r>
              <a:rPr lang="fr-CA" sz="2400" b="1" i="1" dirty="0" smtClean="0">
                <a:solidFill>
                  <a:prstClr val="black"/>
                </a:solidFill>
              </a:rPr>
              <a:t>présentation : 5 </a:t>
            </a:r>
            <a:r>
              <a:rPr lang="fr-CA" sz="2400" b="1" i="1" dirty="0">
                <a:solidFill>
                  <a:prstClr val="black"/>
                </a:solidFill>
              </a:rPr>
              <a:t>minutes</a:t>
            </a:r>
          </a:p>
          <a:p>
            <a:pPr marL="455613" lvl="0" indent="-455613">
              <a:lnSpc>
                <a:spcPct val="90000"/>
              </a:lnSpc>
              <a:spcBef>
                <a:spcPts val="1200"/>
              </a:spcBef>
              <a:buClr>
                <a:srgbClr val="F82C88"/>
              </a:buClr>
              <a:buSzPct val="100000"/>
            </a:pPr>
            <a:r>
              <a:rPr lang="fr-CA" sz="2400" b="1" i="1" dirty="0" smtClean="0">
                <a:solidFill>
                  <a:prstClr val="black"/>
                </a:solidFill>
              </a:rPr>
              <a:t>	Le </a:t>
            </a:r>
            <a:r>
              <a:rPr lang="fr-CA" sz="2400" b="1" i="1" dirty="0">
                <a:solidFill>
                  <a:prstClr val="black"/>
                </a:solidFill>
              </a:rPr>
              <a:t>professeur veut noter cette présentation et prendre en compte le résultat pour constituer la note de fin de session</a:t>
            </a:r>
            <a:r>
              <a:rPr lang="fr-CA" sz="2400" b="1" i="1" dirty="0" smtClean="0">
                <a:solidFill>
                  <a:prstClr val="black"/>
                </a:solidFill>
              </a:rPr>
              <a:t>.</a:t>
            </a:r>
            <a:endParaRPr lang="fr-CA" sz="2400" b="1" i="1" dirty="0">
              <a:solidFill>
                <a:prstClr val="black"/>
              </a:solidFill>
            </a:endParaRPr>
          </a:p>
        </p:txBody>
      </p:sp>
      <p:sp>
        <p:nvSpPr>
          <p:cNvPr id="11266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41434" y="228600"/>
            <a:ext cx="8586952" cy="990600"/>
          </a:xfrm>
        </p:spPr>
        <p:txBody>
          <a:bodyPr>
            <a:normAutofit/>
          </a:bodyPr>
          <a:lstStyle/>
          <a:p>
            <a:r>
              <a:rPr lang="fr-CA" sz="3900" dirty="0" smtClean="0"/>
              <a:t>Étape 1A - Choisir les critères d’évaluation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12648" y="1600200"/>
            <a:ext cx="8153400" cy="764628"/>
          </a:xfrm>
        </p:spPr>
        <p:txBody>
          <a:bodyPr/>
          <a:lstStyle/>
          <a:p>
            <a:r>
              <a:rPr lang="fr-CA" dirty="0" smtClean="0"/>
              <a:t>Mise en situation (page </a:t>
            </a:r>
            <a:r>
              <a:rPr lang="fr-CA" dirty="0" smtClean="0">
                <a:solidFill>
                  <a:schemeClr val="accent2"/>
                </a:solidFill>
              </a:rPr>
              <a:t>14</a:t>
            </a:r>
            <a:r>
              <a:rPr lang="fr-CA" dirty="0" smtClean="0"/>
              <a:t> du Cahier)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Consignes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En petits groupes, élaborer une liste de qualités qui vous permettraient de dire que l’exposé est réussi, que c’est un « bon » exposé (page 14 du Cahier) - </a:t>
            </a:r>
            <a:r>
              <a:rPr lang="fr-CA" dirty="0" smtClean="0">
                <a:solidFill>
                  <a:schemeClr val="accent2"/>
                </a:solidFill>
              </a:rPr>
              <a:t>10</a:t>
            </a:r>
            <a:r>
              <a:rPr lang="fr-CA" dirty="0" smtClean="0"/>
              <a:t> minutes</a:t>
            </a:r>
          </a:p>
          <a:p>
            <a:endParaRPr lang="fr-CA" dirty="0" smtClean="0"/>
          </a:p>
          <a:p>
            <a:r>
              <a:rPr lang="fr-CA" dirty="0" smtClean="0"/>
              <a:t>En grand groupe : mise en commun, discussion et </a:t>
            </a:r>
            <a:r>
              <a:rPr lang="fr-CA" dirty="0"/>
              <a:t>sélection des 4-5 critères </a:t>
            </a:r>
            <a:r>
              <a:rPr lang="fr-CA" dirty="0" smtClean="0"/>
              <a:t>les plus significatifs</a:t>
            </a:r>
          </a:p>
        </p:txBody>
      </p:sp>
      <p:sp>
        <p:nvSpPr>
          <p:cNvPr id="4" name="Bouton d'action : Document 3">
            <a:hlinkClick r:id="rId6" action="ppaction://hlinkfile" highlightClick="1"/>
          </p:cNvPr>
          <p:cNvSpPr/>
          <p:nvPr>
            <p:custDataLst>
              <p:tags r:id="rId3"/>
            </p:custDataLst>
          </p:nvPr>
        </p:nvSpPr>
        <p:spPr>
          <a:xfrm>
            <a:off x="8220732" y="5977814"/>
            <a:ext cx="714375" cy="78581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Relation énoncé-critères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Dans un autre contexte, les critères auraient-ils été les mêmes?</a:t>
            </a:r>
          </a:p>
          <a:p>
            <a:endParaRPr lang="fr-CA" dirty="0" smtClean="0"/>
          </a:p>
          <a:p>
            <a:r>
              <a:rPr lang="fr-CA" dirty="0" smtClean="0"/>
              <a:t>Qu’est-ce qui serait demeuré constant? </a:t>
            </a:r>
            <a:br>
              <a:rPr lang="fr-CA" dirty="0" smtClean="0"/>
            </a:br>
            <a:r>
              <a:rPr lang="fr-CA" dirty="0" smtClean="0"/>
              <a:t>Qu’est-ce qui aurait changé?</a:t>
            </a:r>
          </a:p>
          <a:p>
            <a:endParaRPr lang="fr-CA" dirty="0" smtClean="0"/>
          </a:p>
          <a:p>
            <a:r>
              <a:rPr lang="fr-CA" dirty="0" smtClean="0"/>
              <a:t>L’énoncé devrait-il être modifié?</a:t>
            </a:r>
          </a:p>
          <a:p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Éléments de l’énoncé de la tâche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199"/>
            <a:ext cx="8426122" cy="4695497"/>
          </a:xfrm>
        </p:spPr>
        <p:txBody>
          <a:bodyPr>
            <a:normAutofit/>
          </a:bodyPr>
          <a:lstStyle/>
          <a:p>
            <a:pPr eaLnBrk="1" hangingPunct="1"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Tâche bien définie vs mal définie</a:t>
            </a:r>
          </a:p>
          <a:p>
            <a:pPr eaLnBrk="1" hangingPunct="1"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Mise en situation qui présente ou situe le contexte</a:t>
            </a:r>
          </a:p>
          <a:p>
            <a:pPr eaLnBrk="1" hangingPunct="1"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Présentation du ou des problèmes à résoudre</a:t>
            </a:r>
          </a:p>
          <a:p>
            <a:pPr eaLnBrk="1" hangingPunct="1"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Conditions de réalisation </a:t>
            </a:r>
            <a:br>
              <a:rPr lang="fr-CA" dirty="0" smtClean="0"/>
            </a:br>
            <a:r>
              <a:rPr lang="fr-CA" dirty="0" smtClean="0"/>
              <a:t>(durée, matériel utilisé, etc.)</a:t>
            </a:r>
          </a:p>
          <a:p>
            <a:pPr eaLnBrk="1" hangingPunct="1"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Critères d’évaluation → fournir grille lorsque c’est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6389" y="228600"/>
            <a:ext cx="8542507" cy="990600"/>
          </a:xfrm>
        </p:spPr>
        <p:txBody>
          <a:bodyPr>
            <a:noAutofit/>
          </a:bodyPr>
          <a:lstStyle/>
          <a:p>
            <a:r>
              <a:rPr lang="fr-CA" sz="3700" dirty="0" smtClean="0"/>
              <a:t>Étape 1B - Préciser les éléments observables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Quelles sont les principales caractéristiques d’un excellent produit ou d’une excellente production que l’on souhaite évaluer?</a:t>
            </a:r>
          </a:p>
          <a:p>
            <a:pPr lvl="1"/>
            <a:r>
              <a:rPr lang="fr-CA" dirty="0" smtClean="0"/>
              <a:t>Exemple : Quelles sont les caractéristiques d’un excellent rapport de recherche?</a:t>
            </a:r>
          </a:p>
          <a:p>
            <a:endParaRPr lang="fr-CA" dirty="0" smtClean="0"/>
          </a:p>
          <a:p>
            <a:r>
              <a:rPr lang="fr-CA" dirty="0" smtClean="0"/>
              <a:t>Quels sont les comportements d’une personne habile à réaliser la tâche, le processus ou la procédure que l’on souhaite évaluer?</a:t>
            </a:r>
          </a:p>
          <a:p>
            <a:pPr lvl="1"/>
            <a:r>
              <a:rPr lang="fr-CA" dirty="0" smtClean="0"/>
              <a:t>Exemple : Que fait une personne habile à faire une prise de sang?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Éléments observables (suite)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Quels sont les comportements verbaux ou non verbaux qu’adoptent habituellement les personnes qui manifestent l’attitude que l’on souhaite évaluer?</a:t>
            </a:r>
          </a:p>
          <a:p>
            <a:pPr lvl="1"/>
            <a:r>
              <a:rPr lang="fr-CA" dirty="0" smtClean="0"/>
              <a:t>Ex. : Que fait une personne qui démontre de l’empathie pendant une prise de sang ?   	</a:t>
            </a:r>
          </a:p>
          <a:p>
            <a:endParaRPr lang="fr-CA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r-CA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CA" sz="2400" dirty="0" smtClean="0"/>
              <a:t>Sources :</a:t>
            </a:r>
            <a:endParaRPr lang="fr-CA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CA" sz="2400" dirty="0" smtClean="0"/>
              <a:t>  - Trousse </a:t>
            </a:r>
            <a:r>
              <a:rPr lang="fr-CA" sz="2400" dirty="0"/>
              <a:t>pour l’évaluation des compétences. Société GRICS, Banque d’instruments de mesure, 2004.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CA" sz="2400" dirty="0" smtClean="0"/>
              <a:t>  - Dominique </a:t>
            </a:r>
            <a:r>
              <a:rPr lang="fr-CA" sz="2400" dirty="0"/>
              <a:t>Morissette (1996). </a:t>
            </a:r>
            <a:r>
              <a:rPr lang="fr-CA" sz="2400" i="1" dirty="0"/>
              <a:t>Guide pratique. Évaluation sommative</a:t>
            </a:r>
            <a:r>
              <a:rPr lang="fr-CA" sz="2400" dirty="0"/>
              <a:t>. ERPI</a:t>
            </a:r>
            <a:r>
              <a:rPr lang="fr-CA" sz="2400" dirty="0" smtClean="0"/>
              <a:t>.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Un exemple pour l’écrit…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5625304"/>
              </p:ext>
            </p:extLst>
          </p:nvPr>
        </p:nvGraphicFramePr>
        <p:xfrm>
          <a:off x="750285" y="1774372"/>
          <a:ext cx="7500938" cy="4267198"/>
        </p:xfrm>
        <a:graphic>
          <a:graphicData uri="http://schemas.openxmlformats.org/drawingml/2006/table">
            <a:tbl>
              <a:tblPr/>
              <a:tblGrid>
                <a:gridCol w="2765801"/>
                <a:gridCol w="4735137"/>
              </a:tblGrid>
              <a:tr h="612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Critères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Éléments observables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68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    Respect de l’intention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 texte respecte le sujet et le destinataire.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8498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    Organisation cohérente </a:t>
                      </a:r>
                      <a:b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 texte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 texte comporte une introduction, un développement et une conclusion.</a:t>
                      </a:r>
                      <a:endParaRPr kumimoji="0" lang="fr-F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956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    Qualité de la syntaxe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 phrases sont bien construites (sens, présence et ordre des mots, relations entre les mots, etc.).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 phrases sont ponctuées adéquatement.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1251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1000"/>
                        <a:buFont typeface="Arial" charset="0"/>
                        <a:buNone/>
                        <a:tabLst>
                          <a:tab pos="228600" algn="l"/>
                        </a:tabLst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    Respect de la langue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 mots usuels sont écrits correctement.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 verbes sont écrits correctement.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449263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ts val="9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Les déterminants, les noms, les adjectifs sont écrits correctement.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Consigne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Pour chaque critère proposé, formuler </a:t>
            </a:r>
            <a:r>
              <a:rPr lang="fr-CA" dirty="0"/>
              <a:t>des </a:t>
            </a:r>
            <a:r>
              <a:rPr lang="fr-CA" dirty="0" smtClean="0"/>
              <a:t>éléments observables sous la forme d’une courte phrase au présent </a:t>
            </a:r>
            <a:br>
              <a:rPr lang="fr-CA" dirty="0" smtClean="0"/>
            </a:br>
            <a:r>
              <a:rPr lang="fr-CA" dirty="0" smtClean="0"/>
              <a:t>(cahier p. 15</a:t>
            </a:r>
            <a:r>
              <a:rPr lang="fr-CA" dirty="0"/>
              <a:t> </a:t>
            </a:r>
            <a:r>
              <a:rPr lang="fr-CA" dirty="0" smtClean="0"/>
              <a:t>- 10 minutes)</a:t>
            </a:r>
          </a:p>
          <a:p>
            <a:endParaRPr lang="fr-CA" dirty="0" smtClean="0"/>
          </a:p>
          <a:p>
            <a:r>
              <a:rPr lang="fr-CA" dirty="0" smtClean="0"/>
              <a:t>Mise en commun</a:t>
            </a:r>
          </a:p>
        </p:txBody>
      </p:sp>
      <p:sp>
        <p:nvSpPr>
          <p:cNvPr id="4" name="Bouton d'action : Document 3">
            <a:hlinkClick r:id="rId6" action="ppaction://hlinkfile" highlightClick="1"/>
          </p:cNvPr>
          <p:cNvSpPr/>
          <p:nvPr>
            <p:custDataLst>
              <p:tags r:id="rId3"/>
            </p:custDataLst>
          </p:nvPr>
        </p:nvSpPr>
        <p:spPr>
          <a:xfrm>
            <a:off x="7715250" y="5500688"/>
            <a:ext cx="714375" cy="78581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CA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1371600" y="2743200"/>
            <a:ext cx="7123113" cy="1673225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Visite du mini Salon du livre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2560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71600" y="1600200"/>
            <a:ext cx="7620000" cy="990600"/>
          </a:xfrm>
        </p:spPr>
        <p:txBody>
          <a:bodyPr/>
          <a:lstStyle/>
          <a:p>
            <a:r>
              <a:rPr lang="fr-CA" dirty="0" smtClean="0"/>
              <a:t>Pause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Bienvenue!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sz="3600" dirty="0" smtClean="0"/>
              <a:t>Présentation des participants</a:t>
            </a:r>
          </a:p>
          <a:p>
            <a:pPr lvl="1"/>
            <a:r>
              <a:rPr lang="fr-CA" sz="3200" dirty="0" smtClean="0"/>
              <a:t>Nom</a:t>
            </a:r>
          </a:p>
          <a:p>
            <a:pPr lvl="1"/>
            <a:r>
              <a:rPr lang="fr-CA" sz="3200" dirty="0" smtClean="0"/>
              <a:t>Matière enseignée</a:t>
            </a:r>
          </a:p>
          <a:p>
            <a:pPr lvl="1"/>
            <a:endParaRPr lang="fr-CA" sz="3200" dirty="0" smtClean="0"/>
          </a:p>
          <a:p>
            <a:pPr lvl="1"/>
            <a:r>
              <a:rPr lang="fr-CA" sz="3200" dirty="0" smtClean="0"/>
              <a:t>Mot lié au concept de grilles d’évaluation</a:t>
            </a:r>
          </a:p>
          <a:p>
            <a:pPr lvl="1"/>
            <a:endParaRPr lang="fr-CA" sz="3200" dirty="0"/>
          </a:p>
          <a:p>
            <a:pPr lvl="1"/>
            <a:r>
              <a:rPr lang="fr-CA" sz="3200" dirty="0"/>
              <a:t>Qu’aimeriez-vous apprendre au sujet des grilles d’évaluation</a:t>
            </a:r>
            <a:r>
              <a:rPr lang="fr-CA" sz="3200" dirty="0" smtClean="0"/>
              <a:t>?</a:t>
            </a:r>
            <a:endParaRPr lang="fr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sz="3600" b="1" dirty="0" smtClean="0"/>
              <a:t>Étape 2 - Choisir l’échelle d’appréciation</a:t>
            </a:r>
          </a:p>
        </p:txBody>
      </p:sp>
      <p:grpSp>
        <p:nvGrpSpPr>
          <p:cNvPr id="26627" name="Groupe 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36525" y="1563899"/>
            <a:ext cx="8728869" cy="3583030"/>
            <a:chOff x="136525" y="1520823"/>
            <a:chExt cx="8728869" cy="4429428"/>
          </a:xfrm>
        </p:grpSpPr>
        <p:sp>
          <p:nvSpPr>
            <p:cNvPr id="4" name="Rectangle 3"/>
            <p:cNvSpPr/>
            <p:nvPr/>
          </p:nvSpPr>
          <p:spPr>
            <a:xfrm>
              <a:off x="136525" y="2619565"/>
              <a:ext cx="3000375" cy="7850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Échelles uniformes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6525" y="4894427"/>
              <a:ext cx="3000375" cy="78500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Échelles descriptives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13137" y="1832601"/>
              <a:ext cx="2160588" cy="7869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Quantitatives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13137" y="3402658"/>
              <a:ext cx="2160588" cy="7850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Qualitatives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14725" y="4517626"/>
              <a:ext cx="2160587" cy="68491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2400"/>
                </a:lnSpc>
                <a:defRPr/>
              </a:pPr>
              <a:r>
                <a:rPr lang="fr-CA" sz="2400" b="1" dirty="0"/>
                <a:t>Analytiques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14725" y="5316361"/>
              <a:ext cx="2159000" cy="63389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2400"/>
                </a:lnSpc>
                <a:defRPr/>
              </a:pPr>
              <a:r>
                <a:rPr lang="fr-CA" sz="2400" b="1" dirty="0"/>
                <a:t>Globales</a:t>
              </a:r>
            </a:p>
          </p:txBody>
        </p:sp>
        <p:cxnSp>
          <p:nvCxnSpPr>
            <p:cNvPr id="11" name="Connecteur en angle 10"/>
            <p:cNvCxnSpPr>
              <a:stCxn id="5" idx="3"/>
              <a:endCxn id="9" idx="1"/>
            </p:cNvCxnSpPr>
            <p:nvPr/>
          </p:nvCxnSpPr>
          <p:spPr>
            <a:xfrm>
              <a:off x="3136900" y="5286929"/>
              <a:ext cx="377825" cy="345401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en angle 11"/>
            <p:cNvCxnSpPr>
              <a:stCxn id="5" idx="3"/>
              <a:endCxn id="8" idx="1"/>
            </p:cNvCxnSpPr>
            <p:nvPr/>
          </p:nvCxnSpPr>
          <p:spPr>
            <a:xfrm flipV="1">
              <a:off x="3136900" y="4860083"/>
              <a:ext cx="377825" cy="426845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en angle 14"/>
            <p:cNvCxnSpPr>
              <a:stCxn id="4" idx="3"/>
              <a:endCxn id="7" idx="1"/>
            </p:cNvCxnSpPr>
            <p:nvPr/>
          </p:nvCxnSpPr>
          <p:spPr>
            <a:xfrm>
              <a:off x="3136900" y="3012066"/>
              <a:ext cx="376237" cy="783093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580981" y="2229287"/>
              <a:ext cx="2284413" cy="6437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Numériques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80981" y="1520823"/>
              <a:ext cx="2284413" cy="64174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Alphabétiques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80981" y="2957376"/>
              <a:ext cx="2284413" cy="6437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Pictographiques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80981" y="3697240"/>
              <a:ext cx="2284413" cy="6417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sz="2400" b="1" dirty="0"/>
                <a:t>Graphiques</a:t>
              </a:r>
            </a:p>
          </p:txBody>
        </p:sp>
        <p:cxnSp>
          <p:nvCxnSpPr>
            <p:cNvPr id="27" name="Connecteur en angle 26"/>
            <p:cNvCxnSpPr>
              <a:stCxn id="6" idx="3"/>
              <a:endCxn id="22" idx="1"/>
            </p:cNvCxnSpPr>
            <p:nvPr/>
          </p:nvCxnSpPr>
          <p:spPr>
            <a:xfrm>
              <a:off x="5673725" y="2226083"/>
              <a:ext cx="907256" cy="325055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>
              <a:stCxn id="6" idx="3"/>
              <a:endCxn id="24" idx="1"/>
            </p:cNvCxnSpPr>
            <p:nvPr/>
          </p:nvCxnSpPr>
          <p:spPr>
            <a:xfrm flipV="1">
              <a:off x="5673725" y="1841694"/>
              <a:ext cx="907256" cy="384389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>
              <a:stCxn id="6" idx="3"/>
              <a:endCxn id="25" idx="1"/>
            </p:cNvCxnSpPr>
            <p:nvPr/>
          </p:nvCxnSpPr>
          <p:spPr>
            <a:xfrm>
              <a:off x="5673725" y="2226083"/>
              <a:ext cx="907256" cy="1053144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en angle 32"/>
            <p:cNvCxnSpPr>
              <a:stCxn id="6" idx="3"/>
              <a:endCxn id="26" idx="1"/>
            </p:cNvCxnSpPr>
            <p:nvPr/>
          </p:nvCxnSpPr>
          <p:spPr>
            <a:xfrm>
              <a:off x="5673725" y="2226083"/>
              <a:ext cx="907256" cy="179202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en angle 121"/>
            <p:cNvCxnSpPr>
              <a:stCxn id="4" idx="3"/>
              <a:endCxn id="6" idx="1"/>
            </p:cNvCxnSpPr>
            <p:nvPr/>
          </p:nvCxnSpPr>
          <p:spPr>
            <a:xfrm flipV="1">
              <a:off x="3136900" y="2226083"/>
              <a:ext cx="376237" cy="785983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>
            <p:custDataLst>
              <p:tags r:id="rId3"/>
            </p:custDataLst>
          </p:nvPr>
        </p:nvSpPr>
        <p:spPr bwMode="auto">
          <a:xfrm>
            <a:off x="136525" y="5311721"/>
            <a:ext cx="3000375" cy="6365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400" b="1" dirty="0"/>
              <a:t>Listes de vérification</a:t>
            </a:r>
          </a:p>
        </p:txBody>
      </p:sp>
      <p:sp>
        <p:nvSpPr>
          <p:cNvPr id="26629" name="ZoneText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73675" y="6323013"/>
            <a:ext cx="3328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sz="1200"/>
              <a:t>Inspiré de Durand et Chouinard (2006), p.262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265113"/>
            <a:ext cx="8153400" cy="990600"/>
          </a:xfrm>
        </p:spPr>
        <p:txBody>
          <a:bodyPr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fr-CA" dirty="0" smtClean="0"/>
              <a:t>Les échelles </a:t>
            </a:r>
            <a:r>
              <a:rPr lang="fr-CA" dirty="0"/>
              <a:t>uniformes </a:t>
            </a:r>
            <a:r>
              <a:rPr lang="fr-CA" dirty="0" smtClean="0">
                <a:solidFill>
                  <a:schemeClr val="accent2"/>
                </a:solidFill>
              </a:rPr>
              <a:t>quantitatives</a:t>
            </a:r>
            <a:endParaRPr lang="fr-CA" dirty="0" smtClean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3373736" y="5765330"/>
            <a:ext cx="712788" cy="200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92357002"/>
              </p:ext>
            </p:extLst>
          </p:nvPr>
        </p:nvGraphicFramePr>
        <p:xfrm>
          <a:off x="622671" y="1636125"/>
          <a:ext cx="8292657" cy="458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926"/>
                <a:gridCol w="2555310"/>
                <a:gridCol w="4474421"/>
              </a:tblGrid>
              <a:tr h="444369">
                <a:tc>
                  <a:txBody>
                    <a:bodyPr/>
                    <a:lstStyle/>
                    <a:p>
                      <a:r>
                        <a:rPr lang="fr-CA" dirty="0" smtClean="0"/>
                        <a:t>Critères</a:t>
                      </a:r>
                      <a:endParaRPr lang="fr-CA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Éléments observables</a:t>
                      </a:r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Échelles</a:t>
                      </a:r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4367">
                <a:tc rowSpan="2">
                  <a:txBody>
                    <a:bodyPr/>
                    <a:lstStyle/>
                    <a:p>
                      <a:r>
                        <a:rPr lang="fr-CA" dirty="0" smtClean="0"/>
                        <a:t>Qualité de la langue</a:t>
                      </a:r>
                      <a:endParaRPr lang="fr-CA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CA" dirty="0" smtClean="0"/>
                        <a:t>Les termes scientifiques sont utilisés à bon escient</a:t>
                      </a:r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Numériques</a:t>
                      </a:r>
                      <a:r>
                        <a:rPr lang="fr-CA" b="1" baseline="0" dirty="0" smtClean="0"/>
                        <a:t> </a:t>
                      </a:r>
                      <a:r>
                        <a:rPr lang="fr-CA" baseline="0" dirty="0" smtClean="0"/>
                        <a:t>        </a:t>
                      </a:r>
                      <a:r>
                        <a:rPr lang="fr-CA" b="1" baseline="0" dirty="0" smtClean="0">
                          <a:solidFill>
                            <a:schemeClr val="accent2"/>
                          </a:solidFill>
                        </a:rPr>
                        <a:t>0    –   1 –   2 –   3</a:t>
                      </a:r>
                      <a:endParaRPr lang="fr-CA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7144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94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Qualité de la langue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Les verbes sont conjugués au bon temps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/>
                        <a:t>Alphabétiques</a:t>
                      </a:r>
                      <a:r>
                        <a:rPr lang="fr-CA" b="1" baseline="0" dirty="0" smtClean="0"/>
                        <a:t> </a:t>
                      </a:r>
                      <a:r>
                        <a:rPr lang="fr-CA" baseline="0" dirty="0" smtClean="0"/>
                        <a:t>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baseline="0" dirty="0" smtClean="0">
                          <a:solidFill>
                            <a:schemeClr val="accent2"/>
                          </a:solidFill>
                        </a:rPr>
                        <a:t>E    –   D    –   C   –   B   –   A</a:t>
                      </a:r>
                      <a:endParaRPr lang="fr-CA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89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Qualité de la langue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Les phrases</a:t>
                      </a:r>
                      <a:r>
                        <a:rPr lang="fr-CA" baseline="0" dirty="0" smtClean="0"/>
                        <a:t>  comportent des adjectifs variés et appropriés</a:t>
                      </a:r>
                      <a:endParaRPr lang="fr-CA" dirty="0" smtClean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Graphiques</a:t>
                      </a:r>
                      <a:r>
                        <a:rPr lang="fr-CA" baseline="0" dirty="0" smtClean="0"/>
                        <a:t> </a:t>
                      </a:r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0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FFF"/>
                    </a:solidFill>
                  </a:tcPr>
                </a:tc>
              </a:tr>
              <a:tr h="66831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Qualité de la langue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La prononciation est correcte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b="1" dirty="0" smtClean="0"/>
                        <a:t>Pictographiques</a:t>
                      </a:r>
                      <a:r>
                        <a:rPr lang="fr-CA" b="1" baseline="0" dirty="0" smtClean="0"/>
                        <a:t> </a:t>
                      </a:r>
                      <a:endParaRPr lang="fr-CA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7651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pSp>
        <p:nvGrpSpPr>
          <p:cNvPr id="28" name="Groupe 27"/>
          <p:cNvGrpSpPr/>
          <p:nvPr>
            <p:custDataLst>
              <p:tags r:id="rId4"/>
            </p:custDataLst>
          </p:nvPr>
        </p:nvGrpSpPr>
        <p:grpSpPr>
          <a:xfrm>
            <a:off x="4880630" y="2585478"/>
            <a:ext cx="3745283" cy="545811"/>
            <a:chOff x="4571999" y="3231755"/>
            <a:chExt cx="3745283" cy="545811"/>
          </a:xfrm>
        </p:grpSpPr>
        <p:cxnSp>
          <p:nvCxnSpPr>
            <p:cNvPr id="16" name="Connecteur droit 15"/>
            <p:cNvCxnSpPr/>
            <p:nvPr/>
          </p:nvCxnSpPr>
          <p:spPr>
            <a:xfrm>
              <a:off x="4584526" y="3231755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flipV="1">
              <a:off x="4572000" y="3507328"/>
              <a:ext cx="3745282" cy="626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5328572" y="3238020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6816664" y="3231755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7560710" y="3231755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8304756" y="3231755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4571999" y="3469789"/>
              <a:ext cx="3620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b="1" dirty="0" smtClean="0">
                  <a:solidFill>
                    <a:schemeClr val="accent2"/>
                  </a:solidFill>
                </a:rPr>
                <a:t>1             2             3             4              5 </a:t>
              </a:r>
              <a:endParaRPr lang="fr-CA" sz="14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36" name="Connecteur droit 35"/>
            <p:cNvCxnSpPr/>
            <p:nvPr/>
          </p:nvCxnSpPr>
          <p:spPr>
            <a:xfrm>
              <a:off x="6072618" y="3252633"/>
              <a:ext cx="0" cy="275573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/>
          <p:cNvGrpSpPr/>
          <p:nvPr>
            <p:custDataLst>
              <p:tags r:id="rId5"/>
            </p:custDataLst>
          </p:nvPr>
        </p:nvGrpSpPr>
        <p:grpSpPr>
          <a:xfrm>
            <a:off x="4748502" y="4763680"/>
            <a:ext cx="3877411" cy="486757"/>
            <a:chOff x="4571999" y="3369541"/>
            <a:chExt cx="3877411" cy="486757"/>
          </a:xfrm>
        </p:grpSpPr>
        <p:cxnSp>
          <p:nvCxnSpPr>
            <p:cNvPr id="39" name="Connecteur droit 38"/>
            <p:cNvCxnSpPr/>
            <p:nvPr/>
          </p:nvCxnSpPr>
          <p:spPr>
            <a:xfrm>
              <a:off x="4584526" y="3369541"/>
              <a:ext cx="0" cy="137787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flipV="1">
              <a:off x="4572000" y="3507328"/>
              <a:ext cx="3745282" cy="626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>
              <a:off x="6708295" y="3375804"/>
              <a:ext cx="37987" cy="216021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8304756" y="3369541"/>
              <a:ext cx="0" cy="137787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4571999" y="3394633"/>
              <a:ext cx="3877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400" b="1" dirty="0">
                  <a:solidFill>
                    <a:srgbClr val="F82C88"/>
                  </a:solidFill>
                  <a:latin typeface="Tw Cen MT"/>
                </a:rPr>
                <a:t>–</a:t>
              </a:r>
              <a:r>
                <a:rPr lang="fr-CA" b="1" dirty="0">
                  <a:solidFill>
                    <a:schemeClr val="accent2"/>
                  </a:solidFill>
                </a:rPr>
                <a:t>  </a:t>
              </a:r>
              <a:r>
                <a:rPr lang="fr-CA" b="1" dirty="0" smtClean="0">
                  <a:solidFill>
                    <a:schemeClr val="accent2"/>
                  </a:solidFill>
                </a:rPr>
                <a:t>                                                   </a:t>
              </a:r>
              <a:r>
                <a:rPr lang="fr-CA" b="1" dirty="0">
                  <a:solidFill>
                    <a:schemeClr val="accent2"/>
                  </a:solidFill>
                </a:rPr>
                <a:t>+</a:t>
              </a:r>
              <a:endParaRPr lang="fr-CA" sz="14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0" name="Groupe 69"/>
          <p:cNvGrpSpPr/>
          <p:nvPr>
            <p:custDataLst>
              <p:tags r:id="rId6"/>
            </p:custDataLst>
          </p:nvPr>
        </p:nvGrpSpPr>
        <p:grpSpPr>
          <a:xfrm>
            <a:off x="4748502" y="4212749"/>
            <a:ext cx="3732757" cy="300624"/>
            <a:chOff x="4632316" y="4496845"/>
            <a:chExt cx="3732757" cy="300624"/>
          </a:xfrm>
        </p:grpSpPr>
        <p:sp>
          <p:nvSpPr>
            <p:cNvPr id="58" name="Rectangle 57"/>
            <p:cNvSpPr/>
            <p:nvPr/>
          </p:nvSpPr>
          <p:spPr>
            <a:xfrm>
              <a:off x="4632316" y="4496845"/>
              <a:ext cx="2376793" cy="300624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632316" y="4496845"/>
              <a:ext cx="3732757" cy="300624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62" name="Groupe 61"/>
          <p:cNvGrpSpPr/>
          <p:nvPr>
            <p:custDataLst>
              <p:tags r:id="rId7"/>
            </p:custDataLst>
          </p:nvPr>
        </p:nvGrpSpPr>
        <p:grpSpPr>
          <a:xfrm>
            <a:off x="4893156" y="5435284"/>
            <a:ext cx="3493880" cy="212932"/>
            <a:chOff x="4776970" y="5777037"/>
            <a:chExt cx="3493880" cy="212932"/>
          </a:xfrm>
        </p:grpSpPr>
        <p:sp>
          <p:nvSpPr>
            <p:cNvPr id="60" name="Étoile à 5 branches 59"/>
            <p:cNvSpPr/>
            <p:nvPr/>
          </p:nvSpPr>
          <p:spPr>
            <a:xfrm>
              <a:off x="4776970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  <p:sp>
          <p:nvSpPr>
            <p:cNvPr id="64" name="Étoile à 5 branches 63"/>
            <p:cNvSpPr/>
            <p:nvPr/>
          </p:nvSpPr>
          <p:spPr>
            <a:xfrm>
              <a:off x="5992670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  <p:sp>
          <p:nvSpPr>
            <p:cNvPr id="65" name="Étoile à 5 branches 64"/>
            <p:cNvSpPr/>
            <p:nvPr/>
          </p:nvSpPr>
          <p:spPr>
            <a:xfrm>
              <a:off x="7304067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  <p:sp>
          <p:nvSpPr>
            <p:cNvPr id="67" name="Étoile à 5 branches 66"/>
            <p:cNvSpPr/>
            <p:nvPr/>
          </p:nvSpPr>
          <p:spPr>
            <a:xfrm>
              <a:off x="6357730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  <p:sp>
          <p:nvSpPr>
            <p:cNvPr id="68" name="Étoile à 5 branches 67"/>
            <p:cNvSpPr/>
            <p:nvPr/>
          </p:nvSpPr>
          <p:spPr>
            <a:xfrm>
              <a:off x="7658494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  <p:sp>
          <p:nvSpPr>
            <p:cNvPr id="69" name="Étoile à 5 branches 68"/>
            <p:cNvSpPr/>
            <p:nvPr/>
          </p:nvSpPr>
          <p:spPr>
            <a:xfrm>
              <a:off x="8012921" y="5777037"/>
              <a:ext cx="257929" cy="212932"/>
            </a:xfrm>
            <a:prstGeom prst="star5">
              <a:avLst>
                <a:gd name="adj" fmla="val 22181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accent2"/>
                </a:solidFill>
              </a:endParaRPr>
            </a:p>
          </p:txBody>
        </p:sp>
      </p:grpSp>
      <p:grpSp>
        <p:nvGrpSpPr>
          <p:cNvPr id="71" name="Groupe 70"/>
          <p:cNvGrpSpPr/>
          <p:nvPr>
            <p:custDataLst>
              <p:tags r:id="rId8"/>
            </p:custDataLst>
          </p:nvPr>
        </p:nvGrpSpPr>
        <p:grpSpPr>
          <a:xfrm>
            <a:off x="5359096" y="5818138"/>
            <a:ext cx="2164502" cy="365900"/>
            <a:chOff x="5242910" y="6050718"/>
            <a:chExt cx="2164502" cy="365900"/>
          </a:xfrm>
        </p:grpSpPr>
        <p:sp>
          <p:nvSpPr>
            <p:cNvPr id="61" name="Émoticône 60"/>
            <p:cNvSpPr/>
            <p:nvPr/>
          </p:nvSpPr>
          <p:spPr>
            <a:xfrm>
              <a:off x="5242910" y="6050718"/>
              <a:ext cx="371082" cy="365900"/>
            </a:xfrm>
            <a:prstGeom prst="smileyFace">
              <a:avLst>
                <a:gd name="adj" fmla="val -4653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2" name="Émoticône 71"/>
            <p:cNvSpPr/>
            <p:nvPr/>
          </p:nvSpPr>
          <p:spPr>
            <a:xfrm>
              <a:off x="6139620" y="6050718"/>
              <a:ext cx="371082" cy="365900"/>
            </a:xfrm>
            <a:prstGeom prst="smileyFace">
              <a:avLst>
                <a:gd name="adj" fmla="val -62"/>
              </a:avLst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3" name="Émoticône 72"/>
            <p:cNvSpPr/>
            <p:nvPr/>
          </p:nvSpPr>
          <p:spPr>
            <a:xfrm>
              <a:off x="7036330" y="6050718"/>
              <a:ext cx="371082" cy="365900"/>
            </a:xfrm>
            <a:prstGeom prst="smileyFac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76" name="ZoneTexte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34840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20 à 22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8316913" cy="990600"/>
          </a:xfrm>
        </p:spPr>
        <p:txBody>
          <a:bodyPr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fr-CA" dirty="0" smtClean="0"/>
              <a:t>Les échelles </a:t>
            </a:r>
            <a:r>
              <a:rPr lang="fr-CA" dirty="0">
                <a:solidFill>
                  <a:schemeClr val="accent2"/>
                </a:solidFill>
              </a:rPr>
              <a:t>uniformes </a:t>
            </a:r>
            <a:r>
              <a:rPr lang="fr-CA" dirty="0" smtClean="0">
                <a:solidFill>
                  <a:schemeClr val="accent2"/>
                </a:solidFill>
              </a:rPr>
              <a:t>qualitatives</a:t>
            </a:r>
            <a:endParaRPr lang="fr-CA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59562817"/>
              </p:ext>
            </p:extLst>
          </p:nvPr>
        </p:nvGraphicFramePr>
        <p:xfrm>
          <a:off x="567197" y="1661374"/>
          <a:ext cx="8448013" cy="4301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5519"/>
                <a:gridCol w="1240076"/>
                <a:gridCol w="130553"/>
                <a:gridCol w="454126"/>
                <a:gridCol w="589655"/>
                <a:gridCol w="504154"/>
                <a:gridCol w="268569"/>
                <a:gridCol w="454126"/>
                <a:gridCol w="454126"/>
                <a:gridCol w="454126"/>
                <a:gridCol w="95459"/>
                <a:gridCol w="210374"/>
                <a:gridCol w="937150"/>
              </a:tblGrid>
              <a:tr h="55564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800" b="1" dirty="0">
                          <a:solidFill>
                            <a:schemeClr val="bg1"/>
                          </a:solidFill>
                          <a:effectLst/>
                        </a:rPr>
                        <a:t>Éléments observables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800" b="1" dirty="0" smtClean="0">
                          <a:solidFill>
                            <a:schemeClr val="bg1"/>
                          </a:solidFill>
                          <a:effectLst/>
                        </a:rPr>
                        <a:t>Échelles qualitatives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72739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effectLst/>
                        </a:rPr>
                        <a:t>L’étudiant manifeste de l’intérêt pour la lecture de périodiques.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Pas du tout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Un peu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CA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Assez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Beaucoup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70075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effectLst/>
                        </a:rPr>
                        <a:t>L’étudiant planifie les étapes de réalisation d’un laboratoire.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Sans aide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Avec de l’aide occasionnelle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Avec de l’aide fréquente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65161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effectLst/>
                        </a:rPr>
                        <a:t>L’étudiant fait attention au matériel qu’il utilise.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Jamais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Rarement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Souvent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Toujours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104462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effectLst/>
                        </a:rPr>
                        <a:t>Les détails de construction, les annotations et les spécifications sont pertinents pour la compréhension du concept.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Non pertinents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Peu pertinents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Assez pertinents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Très pertinents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62151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effectLst/>
                        </a:rPr>
                        <a:t>Les composantes architecturales existantes sont respectées.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Passable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Médiocre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Bien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Très bien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Excellent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541" marR="65541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34840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23 - 24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647" y="228600"/>
            <a:ext cx="8531353" cy="990600"/>
          </a:xfrm>
        </p:spPr>
        <p:txBody>
          <a:bodyPr/>
          <a:lstStyle/>
          <a:p>
            <a:r>
              <a:rPr lang="fr-CA" dirty="0" smtClean="0"/>
              <a:t>Les échelles descriptives </a:t>
            </a:r>
            <a:r>
              <a:rPr lang="fr-CA" dirty="0" smtClean="0">
                <a:solidFill>
                  <a:schemeClr val="accent2"/>
                </a:solidFill>
              </a:rPr>
              <a:t>analytiques</a:t>
            </a: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8513018"/>
              </p:ext>
            </p:extLst>
          </p:nvPr>
        </p:nvGraphicFramePr>
        <p:xfrm>
          <a:off x="727074" y="1690263"/>
          <a:ext cx="7815678" cy="436280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953529"/>
                <a:gridCol w="1953529"/>
                <a:gridCol w="1954310"/>
                <a:gridCol w="1954310"/>
              </a:tblGrid>
              <a:tr h="581708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2000" dirty="0">
                          <a:effectLst/>
                        </a:rPr>
                        <a:t>Éléments observables</a:t>
                      </a:r>
                      <a:endParaRPr lang="fr-CA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2000" dirty="0">
                          <a:effectLst/>
                        </a:rPr>
                        <a:t>Échelle </a:t>
                      </a:r>
                      <a:r>
                        <a:rPr lang="fr-CA" sz="2000" dirty="0" smtClean="0">
                          <a:effectLst/>
                        </a:rPr>
                        <a:t>descriptive analytique</a:t>
                      </a:r>
                      <a:endParaRPr lang="fr-CA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977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2000" dirty="0">
                          <a:effectLst/>
                        </a:rPr>
                        <a:t>1</a:t>
                      </a:r>
                      <a:endParaRPr lang="fr-CA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2000" dirty="0">
                          <a:effectLst/>
                        </a:rPr>
                        <a:t>2</a:t>
                      </a:r>
                      <a:endParaRPr lang="fr-CA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2000" dirty="0">
                          <a:effectLst/>
                        </a:rPr>
                        <a:t>3</a:t>
                      </a:r>
                      <a:endParaRPr lang="fr-CA" sz="2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87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solidFill>
                            <a:schemeClr val="tx1"/>
                          </a:solidFill>
                          <a:effectLst/>
                        </a:rPr>
                        <a:t>L’élève utilise des gestes appropriés pendant l’exposé oral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solidFill>
                            <a:schemeClr val="tx1"/>
                          </a:solidFill>
                          <a:effectLst/>
                        </a:rPr>
                        <a:t>Les gestes sont monotones et distrayants caractérisés par un certain maniérisme.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solidFill>
                            <a:schemeClr val="tx1"/>
                          </a:solidFill>
                          <a:effectLst/>
                        </a:rPr>
                        <a:t>Les gestes sont efficaces dans l’ensemble : certains gestes sont exécutés par distraction.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spc="-15" dirty="0">
                          <a:solidFill>
                            <a:schemeClr val="tx1"/>
                          </a:solidFill>
                          <a:effectLst/>
                        </a:rPr>
                        <a:t>Les gestes sont naturels; les mouvements expressifs accentuent l’exposé.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3345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La qualité de la mise en page de la grille d'évaluation.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La mise en page présente des lacunes qui compliquent le travail de l'utilisateur.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La mise en page est bonne. Des améliorations sont souhaitables pour favoriser davantage le travail de l'utilisateur.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La mise en page est excellente et elle facilite le travail de l’utilisateur : disposition, caractères utilisés, ordre de présentation des énoncés, etc.</a:t>
                      </a:r>
                      <a:endParaRPr lang="fr-CA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6200" marR="7620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34840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26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smtClean="0"/>
              <a:t>échelles descriptives </a:t>
            </a:r>
            <a:r>
              <a:rPr lang="fr-CA" dirty="0" smtClean="0">
                <a:solidFill>
                  <a:schemeClr val="accent2"/>
                </a:solidFill>
              </a:rPr>
              <a:t>globales</a:t>
            </a:r>
            <a:endParaRPr lang="fr-CA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519967"/>
              </p:ext>
            </p:extLst>
          </p:nvPr>
        </p:nvGraphicFramePr>
        <p:xfrm>
          <a:off x="631064" y="1643162"/>
          <a:ext cx="8216721" cy="433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728"/>
                <a:gridCol w="6595993"/>
              </a:tblGrid>
              <a:tr h="635840">
                <a:tc gridSpan="2">
                  <a:txBody>
                    <a:bodyPr/>
                    <a:lstStyle/>
                    <a:p>
                      <a:pPr algn="ctr"/>
                      <a:r>
                        <a:rPr lang="fr-CA" sz="2000" dirty="0" smtClean="0"/>
                        <a:t>Coopérer</a:t>
                      </a:r>
                      <a:endParaRPr lang="fr-CA" sz="2000" dirty="0"/>
                    </a:p>
                  </a:txBody>
                  <a:tcPr marL="86019" marR="86019" marT="43019" marB="43019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1854511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A</a:t>
                      </a:r>
                      <a:endParaRPr lang="fr-CA" sz="2400" dirty="0" smtClean="0"/>
                    </a:p>
                    <a:p>
                      <a:pPr algn="ctr"/>
                      <a:r>
                        <a:rPr lang="fr-CA" sz="2400" dirty="0" smtClean="0"/>
                        <a:t>Marquée</a:t>
                      </a:r>
                      <a:endParaRPr lang="fr-CA" sz="2400" dirty="0"/>
                    </a:p>
                  </a:txBody>
                  <a:tcPr marL="86019" marR="86019" marT="43019" marB="43019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L’élève parvient</a:t>
                      </a:r>
                      <a:r>
                        <a:rPr lang="fr-CA" sz="1800" baseline="0" dirty="0" smtClean="0"/>
                        <a:t> toujours à un consensus avec les membres de son équipe.</a:t>
                      </a:r>
                    </a:p>
                    <a:p>
                      <a:r>
                        <a:rPr lang="fr-CA" sz="1800" baseline="0" dirty="0" smtClean="0"/>
                        <a:t>Il exécute entièrement sa part de travail et aide les autres au besoin.</a:t>
                      </a:r>
                    </a:p>
                    <a:p>
                      <a:r>
                        <a:rPr lang="fr-CA" sz="1800" baseline="0" dirty="0" smtClean="0"/>
                        <a:t>Il respecte le droit de parole et participe activement aux discussions.</a:t>
                      </a:r>
                    </a:p>
                    <a:p>
                      <a:r>
                        <a:rPr lang="fr-CA" sz="1800" baseline="0" dirty="0" smtClean="0"/>
                        <a:t>Il reconnaît facilement son apport et celui de la coopération dans le travail demandé.</a:t>
                      </a:r>
                      <a:endParaRPr lang="fr-CA" sz="1800" dirty="0"/>
                    </a:p>
                  </a:txBody>
                  <a:tcPr marL="86019" marR="86019" marT="43019" marB="43019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284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/>
                        <a:t>B </a:t>
                      </a:r>
                      <a:endParaRPr lang="fr-CA" sz="2400" dirty="0" smtClean="0"/>
                    </a:p>
                    <a:p>
                      <a:pPr algn="ctr"/>
                      <a:r>
                        <a:rPr lang="fr-CA" sz="2400" dirty="0" smtClean="0"/>
                        <a:t>Assurée</a:t>
                      </a:r>
                      <a:endParaRPr lang="fr-CA" sz="2400" dirty="0"/>
                    </a:p>
                  </a:txBody>
                  <a:tcPr marL="86019" marR="86019" marT="43019" marB="43019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800" dirty="0" smtClean="0"/>
                        <a:t>L’élève parvient souvent à un consensus</a:t>
                      </a:r>
                      <a:r>
                        <a:rPr lang="fr-CA" sz="1800" baseline="0" dirty="0" smtClean="0"/>
                        <a:t> avec les membres de son équipe.</a:t>
                      </a:r>
                    </a:p>
                    <a:p>
                      <a:r>
                        <a:rPr lang="fr-CA" sz="1800" baseline="0" dirty="0" smtClean="0"/>
                        <a:t>Il exécute sa part de travail et respecte en général le droit de parole dans les discussions.</a:t>
                      </a:r>
                    </a:p>
                    <a:p>
                      <a:r>
                        <a:rPr lang="fr-CA" sz="1800" baseline="0" dirty="0" smtClean="0"/>
                        <a:t>Il reconnaît son apport et celui de la coopération dans le travail demandé.</a:t>
                      </a:r>
                      <a:endParaRPr lang="fr-CA" sz="1800" dirty="0"/>
                    </a:p>
                  </a:txBody>
                  <a:tcPr marL="86019" marR="86019" marT="43019" marB="43019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4536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28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Les listes </a:t>
            </a:r>
            <a:r>
              <a:rPr lang="fr-CA" dirty="0"/>
              <a:t>de </a:t>
            </a:r>
            <a:r>
              <a:rPr lang="fr-CA" dirty="0" smtClean="0"/>
              <a:t>vérification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0781173"/>
              </p:ext>
            </p:extLst>
          </p:nvPr>
        </p:nvGraphicFramePr>
        <p:xfrm>
          <a:off x="1087683" y="1647966"/>
          <a:ext cx="6924940" cy="1543150"/>
        </p:xfrm>
        <a:graphic>
          <a:graphicData uri="http://schemas.openxmlformats.org/drawingml/2006/table">
            <a:tbl>
              <a:tblPr/>
              <a:tblGrid>
                <a:gridCol w="5049436"/>
                <a:gridCol w="1009887"/>
                <a:gridCol w="865617"/>
              </a:tblGrid>
              <a:tr h="30863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Éléments observables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OUI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NON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863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J’ai construit un graphique aéré, clair, lisible.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2000" b="1" spc="-10" dirty="0">
                          <a:solidFill>
                            <a:schemeClr val="accent2"/>
                          </a:solidFill>
                          <a:effectLst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fr-CA" sz="2000" dirty="0">
                        <a:solidFill>
                          <a:schemeClr val="accent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30863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spc="-10">
                          <a:effectLst/>
                          <a:latin typeface="Arial"/>
                          <a:ea typeface="Times New Roman"/>
                          <a:cs typeface="Arial"/>
                        </a:rPr>
                        <a:t>J’ai établi un plan avant de commencer à écrire.</a:t>
                      </a:r>
                      <a:endParaRPr lang="fr-CA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kumimoji="0" lang="fr-CA" sz="2000" b="1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F82C88"/>
                          </a:solidFill>
                          <a:effectLst/>
                          <a:uLnTx/>
                          <a:uFillTx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kumimoji="0" lang="fr-C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0863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a fait un choix correct de l’équipement requis. 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kumimoji="0" lang="fr-CA" sz="2000" b="1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F82C88"/>
                          </a:solidFill>
                          <a:effectLst/>
                          <a:uLnTx/>
                          <a:uFillTx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kumimoji="0" lang="fr-C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30863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se lasse rapidement au fil de l’activité.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lang="fr-CA" sz="1800" b="1" spc="-10" dirty="0" smtClean="0">
                          <a:solidFill>
                            <a:schemeClr val="accent2"/>
                          </a:solidFill>
                          <a:effectLst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lang="fr-CA" sz="1800" dirty="0" smtClean="0">
                        <a:solidFill>
                          <a:schemeClr val="accent2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</a:tabLst>
                      </a:pPr>
                      <a:r>
                        <a:rPr lang="fr-CA" sz="14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8179590"/>
              </p:ext>
            </p:extLst>
          </p:nvPr>
        </p:nvGraphicFramePr>
        <p:xfrm>
          <a:off x="1087683" y="3429000"/>
          <a:ext cx="6889898" cy="2659181"/>
        </p:xfrm>
        <a:graphic>
          <a:graphicData uri="http://schemas.openxmlformats.org/drawingml/2006/table">
            <a:tbl>
              <a:tblPr/>
              <a:tblGrid>
                <a:gridCol w="6018027"/>
                <a:gridCol w="871871"/>
              </a:tblGrid>
              <a:tr h="427684"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Indiquez par un </a:t>
                      </a: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fr-CA" sz="14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si le comportement est observé 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44346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repère les mots nouveaux dans le texte.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kumimoji="0" lang="fr-CA" sz="2000" b="1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F82C88"/>
                          </a:solidFill>
                          <a:effectLst/>
                          <a:uLnTx/>
                          <a:uFillTx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kumimoji="0" lang="fr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44346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s’arrête lorsqu’il ne comprend pas ce qu’il lit.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endParaRPr kumimoji="0" lang="fr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4346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utilise le contexte pour trouver le sens d’un mot.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kumimoji="0" lang="fr-CA" sz="2000" b="1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F82C88"/>
                          </a:solidFill>
                          <a:effectLst/>
                          <a:uLnTx/>
                          <a:uFillTx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kumimoji="0" lang="fr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45763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prépare la scène de l’animation selon les spécifications techniques imposées.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</a:tabLst>
                        <a:defRPr/>
                      </a:pPr>
                      <a:r>
                        <a:rPr kumimoji="0" lang="fr-CA" sz="2000" b="1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F82C88"/>
                          </a:solidFill>
                          <a:effectLst/>
                          <a:uLnTx/>
                          <a:uFillTx/>
                          <a:latin typeface="Wingdings 2"/>
                          <a:ea typeface="Times New Roman"/>
                          <a:cs typeface="Times New Roman"/>
                        </a:rPr>
                        <a:t>P</a:t>
                      </a:r>
                      <a:endParaRPr kumimoji="0" lang="fr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82C88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4346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L’étudiant respecte les proportions des personnages et des décors.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e 7"/>
          <p:cNvGrpSpPr/>
          <p:nvPr>
            <p:custDataLst>
              <p:tags r:id="rId4"/>
            </p:custDataLst>
          </p:nvPr>
        </p:nvGrpSpPr>
        <p:grpSpPr>
          <a:xfrm>
            <a:off x="7356795" y="3906710"/>
            <a:ext cx="372139" cy="2070538"/>
            <a:chOff x="7141857" y="4464027"/>
            <a:chExt cx="372139" cy="2070538"/>
          </a:xfrm>
        </p:grpSpPr>
        <p:sp>
          <p:nvSpPr>
            <p:cNvPr id="7" name="Rectangle 6"/>
            <p:cNvSpPr/>
            <p:nvPr/>
          </p:nvSpPr>
          <p:spPr>
            <a:xfrm>
              <a:off x="7141857" y="4464027"/>
              <a:ext cx="372139" cy="287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1857" y="4922771"/>
              <a:ext cx="372139" cy="287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41857" y="5355757"/>
              <a:ext cx="372139" cy="287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1857" y="5801622"/>
              <a:ext cx="372139" cy="287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1857" y="6247486"/>
              <a:ext cx="372139" cy="2870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6" name="ZoneTexte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4536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29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Activité : Choisir l’échelle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CA" dirty="0" smtClean="0"/>
              <a:t>Pour notre mise en situation, quelle serait l’échelle la plus appropriée? </a:t>
            </a:r>
          </a:p>
          <a:p>
            <a:pPr lvl="1" eaLnBrk="1" hangingPunct="1"/>
            <a:r>
              <a:rPr lang="fr-CA" dirty="0" smtClean="0"/>
              <a:t>Cahier p. 30</a:t>
            </a:r>
          </a:p>
          <a:p>
            <a:pPr marL="452438" lvl="1" indent="0" eaLnBrk="1" hangingPunct="1">
              <a:buNone/>
            </a:pPr>
            <a:endParaRPr lang="fr-CA" dirty="0" smtClean="0"/>
          </a:p>
        </p:txBody>
      </p:sp>
      <p:sp>
        <p:nvSpPr>
          <p:cNvPr id="4" name="Bouton d'action : Document 3">
            <a:hlinkClick r:id="rId7" action="ppaction://hlinkfile" highlightClick="1"/>
          </p:cNvPr>
          <p:cNvSpPr/>
          <p:nvPr>
            <p:custDataLst>
              <p:tags r:id="rId3"/>
            </p:custDataLst>
          </p:nvPr>
        </p:nvSpPr>
        <p:spPr>
          <a:xfrm>
            <a:off x="7715250" y="5513388"/>
            <a:ext cx="714375" cy="785812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-24329" y="6314149"/>
            <a:ext cx="640637" cy="30769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fld id="{3D17989A-8D9F-4E6C-8A7D-8535ACC6AA26}" type="slidenum">
              <a:rPr lang="fr-CA" smtClean="0"/>
              <a:pPr>
                <a:defRPr/>
              </a:pPr>
              <a:t>26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Étape 3 - Le jugement global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3505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CA" sz="2800" dirty="0" smtClean="0"/>
              <a:t>Définir la façon de porter le jugement global :</a:t>
            </a:r>
          </a:p>
          <a:p>
            <a:pPr eaLnBrk="1" hangingPunct="1"/>
            <a:r>
              <a:rPr lang="fr-CA" sz="2800" dirty="0" smtClean="0"/>
              <a:t>Accorder aux critères une </a:t>
            </a:r>
            <a:r>
              <a:rPr lang="fr-CA" sz="2800" dirty="0"/>
              <a:t>pondération </a:t>
            </a:r>
            <a:r>
              <a:rPr lang="fr-CA" sz="2800" dirty="0" smtClean="0"/>
              <a:t>reflétant leur importance (en fonction des objectifs)</a:t>
            </a:r>
          </a:p>
          <a:p>
            <a:pPr eaLnBrk="1" hangingPunct="1"/>
            <a:r>
              <a:rPr lang="fr-CA" sz="2800" dirty="0" smtClean="0"/>
              <a:t>Répartir la pondération dans les éléments observables, puis dans les échelons de l’échelle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75040908"/>
              </p:ext>
            </p:extLst>
          </p:nvPr>
        </p:nvGraphicFramePr>
        <p:xfrm>
          <a:off x="1071733" y="4224271"/>
          <a:ext cx="7002553" cy="1674098"/>
        </p:xfrm>
        <a:graphic>
          <a:graphicData uri="http://schemas.openxmlformats.org/drawingml/2006/table">
            <a:tbl>
              <a:tblPr/>
              <a:tblGrid>
                <a:gridCol w="1258064"/>
                <a:gridCol w="1477289"/>
                <a:gridCol w="916650"/>
                <a:gridCol w="1135875"/>
                <a:gridCol w="1135071"/>
                <a:gridCol w="1079604"/>
              </a:tblGrid>
              <a:tr h="92889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Critère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Éléments observables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Échelle d’appréciation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2603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3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40 %</a:t>
                      </a:r>
                      <a:endParaRPr lang="fr-CA" sz="32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20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20 %</a:t>
                      </a:r>
                      <a:endParaRPr lang="fr-CA" sz="20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6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fr-CA" sz="16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37260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20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20 %</a:t>
                      </a:r>
                      <a:endParaRPr lang="fr-CA" sz="20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6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fr-CA" sz="16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4" y="228600"/>
            <a:ext cx="8531226" cy="990600"/>
          </a:xfrm>
        </p:spPr>
        <p:txBody>
          <a:bodyPr>
            <a:normAutofit fontScale="90000"/>
          </a:bodyPr>
          <a:lstStyle/>
          <a:p>
            <a:pPr marL="1790700" indent="-1790700" eaLnBrk="1" hangingPunct="1"/>
            <a:r>
              <a:rPr lang="fr-CA" sz="3600" b="1" dirty="0" smtClean="0"/>
              <a:t>E</a:t>
            </a:r>
            <a:r>
              <a:rPr lang="fr-CA" sz="3600" b="1" dirty="0"/>
              <a:t>xemple </a:t>
            </a:r>
            <a:r>
              <a:rPr lang="fr-CA" sz="3600" b="1" dirty="0" smtClean="0"/>
              <a:t>: Pondérer </a:t>
            </a:r>
            <a:r>
              <a:rPr lang="fr-CA" sz="3600" b="1" dirty="0"/>
              <a:t>les critères, faire un score total et déterminer un seuil de </a:t>
            </a:r>
            <a:r>
              <a:rPr lang="fr-CA" sz="3600" b="1" dirty="0" smtClean="0"/>
              <a:t>réussite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1512641"/>
              </p:ext>
            </p:extLst>
          </p:nvPr>
        </p:nvGraphicFramePr>
        <p:xfrm>
          <a:off x="2012903" y="1674430"/>
          <a:ext cx="6684137" cy="4918931"/>
        </p:xfrm>
        <a:graphic>
          <a:graphicData uri="http://schemas.openxmlformats.org/drawingml/2006/table">
            <a:tbl>
              <a:tblPr/>
              <a:tblGrid>
                <a:gridCol w="1996226"/>
                <a:gridCol w="2608154"/>
                <a:gridCol w="645059"/>
                <a:gridCol w="478233"/>
                <a:gridCol w="255798"/>
                <a:gridCol w="700667"/>
              </a:tblGrid>
              <a:tr h="36781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Critères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Éléments observables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Pondération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02499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30249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02499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 b="1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0249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947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302499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/20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6201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62013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/40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30249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0249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0249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12925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 </a:t>
                      </a:r>
                      <a:r>
                        <a:rPr lang="fr-CA" sz="1400" b="1" baseline="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: 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r-CA" sz="140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r>
                        <a:rPr kumimoji="0" lang="fr-CA" sz="1400" kern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/100</a:t>
                      </a:r>
                    </a:p>
                  </a:txBody>
                  <a:tcPr marL="36543" marR="36543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280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Seuil de réussite :</a:t>
                      </a:r>
                      <a:endParaRPr lang="fr-CA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2095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CA" sz="1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85 %</a:t>
                      </a:r>
                      <a:endParaRPr lang="fr-CA" sz="14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31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05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Jugement 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Réussite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Échec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437454" y="6246619"/>
            <a:ext cx="206829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8369565" y="6246615"/>
            <a:ext cx="206829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3792" y="202842"/>
            <a:ext cx="8500055" cy="990600"/>
          </a:xfrm>
        </p:spPr>
        <p:txBody>
          <a:bodyPr>
            <a:noAutofit/>
          </a:bodyPr>
          <a:lstStyle/>
          <a:p>
            <a:pPr eaLnBrk="1" hangingPunct="1"/>
            <a:r>
              <a:rPr lang="fr-CA" sz="2400" b="1" dirty="0" smtClean="0"/>
              <a:t>Pondérer </a:t>
            </a:r>
            <a:r>
              <a:rPr lang="fr-CA" sz="2400" b="1" dirty="0"/>
              <a:t>les critères, établir un score total, déterminer un seuil de réussite et préciser des règles ou des exigences spécifiques en fonction d’un critère ou d’un regroupement de </a:t>
            </a:r>
            <a:r>
              <a:rPr lang="fr-CA" sz="2400" b="1" dirty="0" smtClean="0"/>
              <a:t>critères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7279077"/>
              </p:ext>
            </p:extLst>
          </p:nvPr>
        </p:nvGraphicFramePr>
        <p:xfrm>
          <a:off x="850008" y="1669159"/>
          <a:ext cx="7721286" cy="4383939"/>
        </p:xfrm>
        <a:graphic>
          <a:graphicData uri="http://schemas.openxmlformats.org/drawingml/2006/table">
            <a:tbl>
              <a:tblPr/>
              <a:tblGrid>
                <a:gridCol w="2546932"/>
                <a:gridCol w="1793246"/>
                <a:gridCol w="1068946"/>
                <a:gridCol w="432171"/>
                <a:gridCol w="775115"/>
                <a:gridCol w="170754"/>
                <a:gridCol w="934122"/>
              </a:tblGrid>
              <a:tr h="32584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Critères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Éléments observables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Pondération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267985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26798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67985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____________________</a:t>
                      </a: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 </a:t>
                      </a:r>
                      <a:endParaRPr lang="fr-CA" sz="14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6798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3833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267985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/20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3211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32118"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____________________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</a:t>
                      </a:r>
                    </a:p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Obtenir 25/40</a:t>
                      </a:r>
                      <a:endParaRPr lang="fr-CA" sz="14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6798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6798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6798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77222">
                <a:tc rowSpan="3"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Règles pour porter le jugement :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	- Seuil de réussite de 60 %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	- </a:t>
                      </a:r>
                      <a:r>
                        <a:rPr lang="fr-CA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Réussir obligatoirement le critère 5 (25/40)</a:t>
                      </a: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 </a:t>
                      </a:r>
                      <a:r>
                        <a:rPr lang="fr-CA" sz="1400" b="1" baseline="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11112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fr-CA" sz="1400" kern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r>
                        <a:rPr kumimoji="0" lang="fr-CA" sz="1400" kern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/100</a:t>
                      </a: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6587">
                <a:tc gridSpan="2" vMerge="1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fr-CA" sz="100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6543" marR="36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6543" marR="36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2095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348">
                <a:tc gridSpan="2" vMerge="1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endParaRPr lang="fr-CA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Jugement 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aseline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 </a:t>
                      </a:r>
                      <a:r>
                        <a:rPr lang="fr-CA" sz="140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Réussite</a:t>
                      </a:r>
                      <a:r>
                        <a:rPr lang="fr-CA" sz="1400" b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CA" sz="140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Échec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543" marR="36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6401029" y="5760107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/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7470918" y="5760103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Objectifs de la formation</a:t>
            </a:r>
            <a:endParaRPr lang="fr-CA" dirty="0" smtClean="0"/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648" y="1600199"/>
            <a:ext cx="8153400" cy="4543024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fr-CA" dirty="0" smtClean="0"/>
              <a:t>À la fin de cette formation, les participants devraient être en mesure :</a:t>
            </a:r>
          </a:p>
          <a:p>
            <a:pPr lvl="1">
              <a:spcBef>
                <a:spcPts val="1800"/>
              </a:spcBef>
            </a:pPr>
            <a:r>
              <a:rPr lang="fr-CA" dirty="0" smtClean="0"/>
              <a:t>De s’assurer de la cohérence entre la formulation de la tâche à être évaluée et la grille d’évaluation</a:t>
            </a:r>
          </a:p>
          <a:p>
            <a:pPr lvl="1">
              <a:spcBef>
                <a:spcPts val="1800"/>
              </a:spcBef>
            </a:pPr>
            <a:r>
              <a:rPr lang="fr-CA" dirty="0" smtClean="0"/>
              <a:t>De choisir le type de grille en fonction de leurs besoins et des objectifs poursuivis</a:t>
            </a:r>
          </a:p>
          <a:p>
            <a:pPr lvl="1">
              <a:spcBef>
                <a:spcPts val="1800"/>
              </a:spcBef>
            </a:pPr>
            <a:r>
              <a:rPr lang="fr-CA" dirty="0" smtClean="0"/>
              <a:t>D’élaborer une grille d’évaluation après avoir défini les critères, les éléments observables et l’échelle d’appréciation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647" y="228600"/>
            <a:ext cx="8402563" cy="990600"/>
          </a:xfrm>
        </p:spPr>
        <p:txBody>
          <a:bodyPr>
            <a:noAutofit/>
          </a:bodyPr>
          <a:lstStyle/>
          <a:p>
            <a:pPr eaLnBrk="1" hangingPunct="1"/>
            <a:r>
              <a:rPr lang="fr-CA" sz="2400" b="1" dirty="0"/>
              <a:t>É</a:t>
            </a:r>
            <a:r>
              <a:rPr lang="fr-CA" sz="2400" b="1" dirty="0" smtClean="0"/>
              <a:t>chelles </a:t>
            </a:r>
            <a:r>
              <a:rPr lang="fr-CA" sz="2400" b="1" dirty="0"/>
              <a:t>descriptives </a:t>
            </a:r>
            <a:r>
              <a:rPr lang="fr-CA" sz="2400" b="1" dirty="0" smtClean="0"/>
              <a:t>globales : déterminer </a:t>
            </a:r>
            <a:r>
              <a:rPr lang="fr-CA" sz="2400" b="1" dirty="0"/>
              <a:t>le niveau correspondant à celui attendu pour considérer qu’il y a </a:t>
            </a:r>
            <a:r>
              <a:rPr lang="fr-CA" sz="2400" b="1" dirty="0" smtClean="0"/>
              <a:t>réussite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17609479"/>
              </p:ext>
            </p:extLst>
          </p:nvPr>
        </p:nvGraphicFramePr>
        <p:xfrm>
          <a:off x="1474279" y="1773734"/>
          <a:ext cx="7077292" cy="4343732"/>
        </p:xfrm>
        <a:graphic>
          <a:graphicData uri="http://schemas.openxmlformats.org/drawingml/2006/table">
            <a:tbl>
              <a:tblPr/>
              <a:tblGrid>
                <a:gridCol w="1675685"/>
                <a:gridCol w="1871751"/>
                <a:gridCol w="3529856"/>
              </a:tblGrid>
              <a:tr h="485052"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Échelle descriptive globale</a:t>
                      </a:r>
                      <a:endParaRPr lang="fr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4922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Niveaux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77724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554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810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810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810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810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739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98639"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Seuil de réussite : Se situer dans le niveau 4 et 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plus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57209">
                <a:tc gridSpan="2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Jugement 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500" baseline="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      </a:t>
                      </a: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Réussite</a:t>
                      </a:r>
                      <a:r>
                        <a:rPr lang="fr-CA" sz="1400" baseline="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fr-CA" sz="14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Échec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5279237" y="5821407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6493008" y="5821403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647" y="228600"/>
            <a:ext cx="8376807" cy="990600"/>
          </a:xfrm>
        </p:spPr>
        <p:txBody>
          <a:bodyPr>
            <a:noAutofit/>
          </a:bodyPr>
          <a:lstStyle/>
          <a:p>
            <a:pPr eaLnBrk="1" hangingPunct="1"/>
            <a:r>
              <a:rPr lang="fr-CA" sz="3200" b="1" dirty="0" smtClean="0"/>
              <a:t>Échelle </a:t>
            </a:r>
            <a:r>
              <a:rPr lang="fr-CA" sz="3200" b="1" dirty="0"/>
              <a:t>descriptive globale : </a:t>
            </a: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correspondance </a:t>
            </a:r>
            <a:r>
              <a:rPr lang="fr-CA" sz="3200" b="1" dirty="0"/>
              <a:t>entre niveau attendu et </a:t>
            </a:r>
            <a:r>
              <a:rPr lang="fr-CA" sz="3200" b="1" dirty="0" smtClean="0"/>
              <a:t>cote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03993116"/>
              </p:ext>
            </p:extLst>
          </p:nvPr>
        </p:nvGraphicFramePr>
        <p:xfrm>
          <a:off x="2664085" y="1615069"/>
          <a:ext cx="5312230" cy="4909459"/>
        </p:xfrm>
        <a:graphic>
          <a:graphicData uri="http://schemas.openxmlformats.org/drawingml/2006/table">
            <a:tbl>
              <a:tblPr/>
              <a:tblGrid>
                <a:gridCol w="1088573"/>
                <a:gridCol w="1663337"/>
                <a:gridCol w="1645920"/>
                <a:gridCol w="914400"/>
              </a:tblGrid>
              <a:tr h="684539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Échelle descriptive globale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912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Niveaux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Cote</a:t>
                      </a:r>
                      <a:endParaRPr lang="fr-CA" sz="140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A+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5268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50182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Seuil de réussite : Obtenir la cote C, B, A ou A+.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61459">
                <a:tc gridSpan="2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Jugement 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Réussite           Échec</a:t>
                      </a: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5494342" y="6172200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6795201" y="6172196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fr-CA" sz="3200" b="1" dirty="0"/>
              <a:t>Échelle descriptive globale </a:t>
            </a:r>
            <a:r>
              <a:rPr lang="fr-CA" sz="3200" b="1" dirty="0" smtClean="0"/>
              <a:t>: </a:t>
            </a:r>
            <a:br>
              <a:rPr lang="fr-CA" sz="3200" b="1" dirty="0" smtClean="0"/>
            </a:br>
            <a:r>
              <a:rPr lang="fr-CA" sz="3200" b="1" dirty="0" smtClean="0"/>
              <a:t>correspondance </a:t>
            </a:r>
            <a:r>
              <a:rPr lang="fr-CA" sz="3200" b="1" dirty="0"/>
              <a:t>entre niveau attendu et </a:t>
            </a:r>
            <a:r>
              <a:rPr lang="fr-CA" sz="3200" b="1" dirty="0" smtClean="0"/>
              <a:t>note</a:t>
            </a:r>
            <a:endParaRPr lang="fr-CA" sz="3200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1140759"/>
              </p:ext>
            </p:extLst>
          </p:nvPr>
        </p:nvGraphicFramePr>
        <p:xfrm>
          <a:off x="2226204" y="1589311"/>
          <a:ext cx="5693231" cy="4909459"/>
        </p:xfrm>
        <a:graphic>
          <a:graphicData uri="http://schemas.openxmlformats.org/drawingml/2006/table">
            <a:tbl>
              <a:tblPr/>
              <a:tblGrid>
                <a:gridCol w="1166647"/>
                <a:gridCol w="1782634"/>
                <a:gridCol w="1600949"/>
                <a:gridCol w="1143001"/>
              </a:tblGrid>
              <a:tr h="684539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Échelle descriptive globale</a:t>
                      </a:r>
                      <a:endParaRPr lang="fr-CA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912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Niveaux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Note en %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90 - 100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80 - 89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70 -</a:t>
                      </a:r>
                      <a:r>
                        <a:rPr lang="fr-CA" sz="1400" b="1" baseline="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79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60 - 69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6145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50 - 59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5268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0 - 49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50182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Seuil de réussite : Obtenir </a:t>
                      </a: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60 %, le niveau 4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61459">
                <a:tc gridSpan="2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Jugement :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fr-CA" sz="14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Réussite           Échec</a:t>
                      </a:r>
                      <a:endParaRPr lang="fr-CA" sz="1400" dirty="0" smtClean="0">
                        <a:solidFill>
                          <a:schemeClr val="accent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5056461" y="6172200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6357320" y="6172196"/>
            <a:ext cx="206829" cy="228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Exercice : pondérer la grille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CA" dirty="0" smtClean="0"/>
              <a:t>Pour la mise en situation, identifier </a:t>
            </a:r>
            <a:r>
              <a:rPr lang="fr-CA" dirty="0"/>
              <a:t>les </a:t>
            </a:r>
            <a:r>
              <a:rPr lang="fr-CA" dirty="0" smtClean="0"/>
              <a:t>critères d’évaluation et pondérer ensuite chacun d’eux </a:t>
            </a:r>
            <a:r>
              <a:rPr lang="fr-CA" dirty="0"/>
              <a:t>(cahier p. </a:t>
            </a:r>
            <a:r>
              <a:rPr lang="fr-CA" dirty="0" smtClean="0"/>
              <a:t>37 - 5 minutes)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Poser le jugement global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7277421"/>
              </p:ext>
            </p:extLst>
          </p:nvPr>
        </p:nvGraphicFramePr>
        <p:xfrm>
          <a:off x="612775" y="1589316"/>
          <a:ext cx="8247890" cy="4502392"/>
        </p:xfrm>
        <a:graphic>
          <a:graphicData uri="http://schemas.openxmlformats.org/drawingml/2006/table">
            <a:tbl>
              <a:tblPr/>
              <a:tblGrid>
                <a:gridCol w="1193920"/>
                <a:gridCol w="3921619"/>
                <a:gridCol w="469307"/>
                <a:gridCol w="724753"/>
                <a:gridCol w="646097"/>
                <a:gridCol w="646097"/>
                <a:gridCol w="646097"/>
              </a:tblGrid>
              <a:tr h="209469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Critères</a:t>
                      </a: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Éléments observables</a:t>
                      </a: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Échelle d’appréciation</a:t>
                      </a: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5157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endParaRPr lang="fr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02694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Contenu de </a:t>
                      </a:r>
                      <a: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l’exposé</a:t>
                      </a:r>
                      <a:endParaRPr lang="fr-CA" sz="11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La description de l’expérience permet d’en comprendre clairement : le but, les équipements utilisés, la durée.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0289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Les principaux résultats sont présentés clairement.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0269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Les explications fournies sur les retombées permettent de comprendre les impacts sur l’environnement.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08755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Qualité de la </a:t>
                      </a:r>
                      <a: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langue</a:t>
                      </a:r>
                      <a:endParaRPr lang="fr-CA" sz="11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Les termes scientifiques sont utilisés à bon escient.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0948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Les phrases sont bien construites.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60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Efficacité du langage </a:t>
                      </a:r>
                      <a: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non-verbal</a:t>
                      </a:r>
                      <a:endParaRPr lang="fr-CA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L’étudiant balaie du regard l’ensemble de l’auditoire.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36588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Les gestes sont assurés et naturels.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5291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Réponses aux </a:t>
                      </a:r>
                      <a:r>
                        <a:rPr lang="fr-CA" sz="1200" b="1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questions</a:t>
                      </a:r>
                      <a:endParaRPr lang="fr-CA" sz="12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réponses aux questions démontrent une compréhension du sujet (de l’expérience réalisée).</a:t>
                      </a:r>
                      <a:endParaRPr lang="fr-CA" sz="11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87086"/>
            <a:ext cx="8153400" cy="838200"/>
          </a:xfrm>
        </p:spPr>
        <p:txBody>
          <a:bodyPr/>
          <a:lstStyle/>
          <a:p>
            <a:pPr eaLnBrk="1" hangingPunct="1"/>
            <a:r>
              <a:rPr lang="fr-CA" dirty="0" smtClean="0"/>
              <a:t>Le jugement global - exemple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2264347"/>
              </p:ext>
            </p:extLst>
          </p:nvPr>
        </p:nvGraphicFramePr>
        <p:xfrm>
          <a:off x="522514" y="1034144"/>
          <a:ext cx="8479970" cy="5715682"/>
        </p:xfrm>
        <a:graphic>
          <a:graphicData uri="http://schemas.openxmlformats.org/drawingml/2006/table">
            <a:tbl>
              <a:tblPr/>
              <a:tblGrid>
                <a:gridCol w="1227228"/>
                <a:gridCol w="2752158"/>
                <a:gridCol w="885007"/>
                <a:gridCol w="982142"/>
                <a:gridCol w="982142"/>
                <a:gridCol w="820250"/>
                <a:gridCol w="831043"/>
              </a:tblGrid>
              <a:tr h="326571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Critères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Éléments observables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Échelle d’appréciation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8088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Très insatisfaisant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Insatisfaisant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Très 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24103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Contenu de l’exposé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/45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description de l’expérience permet d’en comprendre clairement : le but, les équipements utilisés, la durée.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334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5-6-7-8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9-10-11-12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13-14-15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1606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principaux résultats sont présentés clairement.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5-6-7-8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9-10-11-12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13-14-15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2410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explications fournies sur les retombées permettent de comprendre les impacts sur l’environnement.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5-6-7-8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9-10-11-12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13-14-15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23274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Qualité de la langue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/20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termes scientifiques sont utilisés à bon escient.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/12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4-5-6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7-8-9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10-11-12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2402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phrases sont bien construites.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/8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13653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Efficacité du langage non-verbal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/20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L’étudiant balaie du regard l’ensemble de l’auditoire.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/12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4-5-6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7-8-9</a:t>
                      </a:r>
                      <a:endParaRPr lang="fr-CA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10-11-12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51440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gestes sont assurés et naturels.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/8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761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Réponses aux questions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/15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réponses aux questions démontrent une compréhension du sujet (de l’expérience réalisée).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1-2-3-4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5-6-7-8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9-10-11-12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13-14-15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761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/100</a:t>
                      </a:r>
                      <a:endParaRPr lang="fr-CA" sz="18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/100</a:t>
                      </a:r>
                      <a:endParaRPr lang="fr-CA" sz="18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16509032"/>
              </p:ext>
            </p:extLst>
          </p:nvPr>
        </p:nvGraphicFramePr>
        <p:xfrm>
          <a:off x="522514" y="1034144"/>
          <a:ext cx="8479970" cy="5715682"/>
        </p:xfrm>
        <a:graphic>
          <a:graphicData uri="http://schemas.openxmlformats.org/drawingml/2006/table">
            <a:tbl>
              <a:tblPr/>
              <a:tblGrid>
                <a:gridCol w="1227228"/>
                <a:gridCol w="2752158"/>
                <a:gridCol w="885007"/>
                <a:gridCol w="982142"/>
                <a:gridCol w="982142"/>
                <a:gridCol w="820250"/>
                <a:gridCol w="831043"/>
              </a:tblGrid>
              <a:tr h="326571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Critères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Éléments observables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Échelle d’appréciation</a:t>
                      </a:r>
                      <a:endParaRPr lang="fr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8088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Très insatisfaisant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Insatisfaisant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05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Très satisfaisant</a:t>
                      </a:r>
                      <a:endParaRPr lang="fr-CA" sz="105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24103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Contenu de l’exposé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/45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description de l’expérience permet d’en comprendre clairement : le but, les équipements utilisés, la durée.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334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1606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principaux résultats sont présentés clairement.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2410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explications fournies sur les retombées permettent de comprendre les impacts sur l’environnement.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423274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Qualité de la langue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/20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termes scientifiques sont utilisés à bon escient</a:t>
                      </a: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/12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2402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phrases sont bien construites.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/8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513653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Efficacité du langage non-verbal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/20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L’étudiant balaie du regard l’ensemble de l’auditoire.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/12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51440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gestes sont assurés et naturels.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/8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6761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Réponses aux questions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/15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100"/>
                        <a:buFont typeface="Arial"/>
                        <a:buNone/>
                        <a:tabLst>
                          <a:tab pos="2743200" algn="ctr"/>
                          <a:tab pos="5486400" algn="r"/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 réponses aux questions démontrent une compréhension du sujet (de l’expérience réalisée).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/15</a:t>
                      </a:r>
                      <a:endParaRPr lang="fr-CA" sz="14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7611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/100</a:t>
                      </a:r>
                      <a:endParaRPr lang="fr-CA" sz="18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2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8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/100</a:t>
                      </a:r>
                      <a:endParaRPr lang="fr-CA" sz="18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00" marR="12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  <a:tab pos="4286250" algn="ctr"/>
                          <a:tab pos="4857750" algn="ctr"/>
                          <a:tab pos="5429250" algn="ctr"/>
                          <a:tab pos="6000750" algn="ctr"/>
                        </a:tabLst>
                      </a:pPr>
                      <a:r>
                        <a:rPr lang="fr-CA" sz="1400" b="1" dirty="0">
                          <a:solidFill>
                            <a:schemeClr val="accent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CA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897" marR="308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Le jugement global – exemple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4" y="228600"/>
            <a:ext cx="8439785" cy="99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800" dirty="0" smtClean="0"/>
              <a:t>Caractéristiques de la rétroaction efficace </a:t>
            </a:r>
            <a:endParaRPr lang="fr-CA" sz="2800" dirty="0" smtClean="0"/>
          </a:p>
        </p:txBody>
      </p:sp>
      <p:sp>
        <p:nvSpPr>
          <p:cNvPr id="34819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fr-CA" sz="3200" dirty="0" smtClean="0"/>
              <a:t>Fournir de l’information confirmant ou non la réalisation de la tâche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fr-CA" sz="3200" dirty="0" smtClean="0"/>
              <a:t>Exprimer une comparaison entre la réalisation actuelle et les résultats attendus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fr-CA" sz="3200" dirty="0" smtClean="0"/>
              <a:t>Être la plus immédiate possible, compréhensible et directement utilisable</a:t>
            </a:r>
          </a:p>
          <a:p>
            <a:pPr eaLnBrk="1" hangingPunct="1">
              <a:lnSpc>
                <a:spcPts val="3600"/>
              </a:lnSpc>
              <a:spcBef>
                <a:spcPts val="1200"/>
              </a:spcBef>
            </a:pPr>
            <a:r>
              <a:rPr lang="fr-CA" sz="3200" dirty="0" smtClean="0"/>
              <a:t>Être exprimée dans un langage descriptif et positif</a:t>
            </a:r>
          </a:p>
        </p:txBody>
      </p:sp>
      <p:sp>
        <p:nvSpPr>
          <p:cNvPr id="5" name="Zone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4536" y="6494119"/>
            <a:ext cx="199553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CA" sz="1600" b="1" dirty="0">
                <a:solidFill>
                  <a:schemeClr val="accent1"/>
                </a:solidFill>
              </a:rPr>
              <a:t>Cahier </a:t>
            </a:r>
            <a:r>
              <a:rPr lang="fr-CA" sz="1600" b="1" dirty="0" smtClean="0">
                <a:solidFill>
                  <a:schemeClr val="accent1"/>
                </a:solidFill>
              </a:rPr>
              <a:t>p. 34</a:t>
            </a:r>
            <a:endParaRPr lang="fr-CA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Rétroaction efficace (suite)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CA" dirty="0" smtClean="0"/>
              <a:t>Être commentée (discussion et consultation)</a:t>
            </a:r>
          </a:p>
          <a:p>
            <a:pPr eaLnBrk="1" hangingPunct="1"/>
            <a:r>
              <a:rPr lang="fr-CA" dirty="0" smtClean="0"/>
              <a:t>Offrir un diagnostic et des recommandations spécifiques </a:t>
            </a:r>
          </a:p>
          <a:p>
            <a:pPr eaLnBrk="1" hangingPunct="1"/>
            <a:r>
              <a:rPr lang="fr-CA" dirty="0" smtClean="0"/>
              <a:t>Permettre aux étudiants de percevoir les effets tangibles de leurs efforts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Étape 4 - Assembler la grille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504825" y="1600200"/>
            <a:ext cx="84201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sz="2800" dirty="0" smtClean="0"/>
              <a:t>Soigner la </a:t>
            </a:r>
            <a:r>
              <a:rPr lang="fr-CA" sz="2800" b="1" dirty="0" smtClean="0">
                <a:solidFill>
                  <a:schemeClr val="accent2"/>
                </a:solidFill>
              </a:rPr>
              <a:t>présentation visuelle</a:t>
            </a:r>
            <a:r>
              <a:rPr lang="fr-CA" sz="2800" b="1" dirty="0" smtClean="0"/>
              <a:t> </a:t>
            </a:r>
            <a:r>
              <a:rPr lang="fr-CA" sz="2800" dirty="0" smtClean="0"/>
              <a:t>tout en essayant de regrouper les critères à évaluer sur une même feuille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endParaRPr lang="fr-CA" sz="2800" dirty="0" smtClean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sz="2800" dirty="0" smtClean="0"/>
              <a:t>Présenter les critères dans </a:t>
            </a:r>
            <a:r>
              <a:rPr lang="fr-CA" sz="2800" b="1" dirty="0" smtClean="0">
                <a:solidFill>
                  <a:schemeClr val="accent2"/>
                </a:solidFill>
              </a:rPr>
              <a:t>l'ordre d'apparition</a:t>
            </a:r>
            <a:r>
              <a:rPr lang="fr-CA" sz="2800" dirty="0" smtClean="0">
                <a:solidFill>
                  <a:schemeClr val="accent2"/>
                </a:solidFill>
              </a:rPr>
              <a:t> </a:t>
            </a:r>
            <a:r>
              <a:rPr lang="fr-CA" sz="2800" dirty="0" smtClean="0"/>
              <a:t>des comportements à observer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endParaRPr lang="fr-CA" sz="2800" dirty="0" smtClean="0"/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sz="2800" dirty="0" smtClean="0"/>
              <a:t>Prévoir une méthode </a:t>
            </a:r>
            <a:r>
              <a:rPr lang="fr-CA" sz="2800" b="1" dirty="0" smtClean="0">
                <a:solidFill>
                  <a:schemeClr val="accent2"/>
                </a:solidFill>
              </a:rPr>
              <a:t>facile et rapide </a:t>
            </a:r>
            <a:r>
              <a:rPr lang="fr-CA" sz="2800" dirty="0" smtClean="0"/>
              <a:t>de consigner le jugement porté pour chaque critère</a:t>
            </a:r>
          </a:p>
        </p:txBody>
      </p:sp>
      <p:sp>
        <p:nvSpPr>
          <p:cNvPr id="4" name="Bouton d'action : Document 3">
            <a:hlinkClick r:id="rId6" action="ppaction://hlinkfile" highlightClick="1"/>
          </p:cNvPr>
          <p:cNvSpPr/>
          <p:nvPr>
            <p:custDataLst>
              <p:tags r:id="rId3"/>
            </p:custDataLst>
          </p:nvPr>
        </p:nvSpPr>
        <p:spPr>
          <a:xfrm>
            <a:off x="8210550" y="5784850"/>
            <a:ext cx="714375" cy="785813"/>
          </a:xfrm>
          <a:prstGeom prst="actionButtonDocumen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r-CA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Approche privilégiée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err="1" smtClean="0"/>
              <a:t>Socio-constructiviste</a:t>
            </a:r>
            <a:r>
              <a:rPr lang="fr-CA" dirty="0" smtClean="0"/>
              <a:t> </a:t>
            </a:r>
          </a:p>
          <a:p>
            <a:pPr lvl="1"/>
            <a:r>
              <a:rPr lang="fr-CA" dirty="0" smtClean="0"/>
              <a:t>Connaissances construites</a:t>
            </a:r>
          </a:p>
          <a:p>
            <a:pPr lvl="1"/>
            <a:r>
              <a:rPr lang="fr-CA" dirty="0" smtClean="0"/>
              <a:t>Activités de l’apprenant</a:t>
            </a:r>
          </a:p>
          <a:p>
            <a:pPr lvl="1"/>
            <a:r>
              <a:rPr lang="fr-CA" dirty="0" smtClean="0"/>
              <a:t>Échanges sociaux</a:t>
            </a:r>
          </a:p>
          <a:p>
            <a:endParaRPr lang="fr-CA" dirty="0" smtClean="0"/>
          </a:p>
          <a:p>
            <a:r>
              <a:rPr lang="fr-CA" dirty="0" smtClean="0"/>
              <a:t>Rôle des formatrices</a:t>
            </a:r>
          </a:p>
          <a:p>
            <a:pPr lvl="1"/>
            <a:r>
              <a:rPr lang="fr-CA" dirty="0" smtClean="0"/>
              <a:t>Facilitatrices</a:t>
            </a:r>
          </a:p>
          <a:p>
            <a:pPr marL="452438" lvl="1" indent="0">
              <a:buNone/>
            </a:pPr>
            <a:endParaRPr lang="fr-CA" dirty="0" smtClean="0"/>
          </a:p>
          <a:p>
            <a:pPr marL="452438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278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Étape 4 - Assembler la grille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sz="2800" dirty="0" smtClean="0"/>
              <a:t>Prévoir un espace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dirty="0" smtClean="0"/>
              <a:t>pour consigner le </a:t>
            </a:r>
            <a:r>
              <a:rPr lang="fr-CA" b="1" dirty="0" smtClean="0">
                <a:solidFill>
                  <a:schemeClr val="accent2"/>
                </a:solidFill>
              </a:rPr>
              <a:t>résultat</a:t>
            </a:r>
            <a:r>
              <a:rPr lang="fr-CA" dirty="0" smtClean="0"/>
              <a:t> ou le jugement global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dirty="0" smtClean="0"/>
              <a:t>pour inscrire le </a:t>
            </a:r>
            <a:r>
              <a:rPr lang="fr-CA" b="1" dirty="0" smtClean="0">
                <a:solidFill>
                  <a:schemeClr val="accent2"/>
                </a:solidFill>
              </a:rPr>
              <a:t>nom</a:t>
            </a:r>
            <a:r>
              <a:rPr lang="fr-CA" dirty="0" smtClean="0"/>
              <a:t> de l'étudiant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dirty="0" smtClean="0"/>
              <a:t>pour des </a:t>
            </a:r>
            <a:r>
              <a:rPr lang="fr-CA" b="1" dirty="0" smtClean="0">
                <a:solidFill>
                  <a:schemeClr val="accent2"/>
                </a:solidFill>
              </a:rPr>
              <a:t>commentaires</a:t>
            </a:r>
            <a:r>
              <a:rPr lang="fr-CA" dirty="0" smtClean="0"/>
              <a:t> généraux ou complémentaires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fr-CA" dirty="0" smtClean="0"/>
              <a:t>la </a:t>
            </a:r>
            <a:r>
              <a:rPr lang="fr-CA" b="1" dirty="0" smtClean="0">
                <a:solidFill>
                  <a:schemeClr val="accent2"/>
                </a:solidFill>
              </a:rPr>
              <a:t>date</a:t>
            </a:r>
            <a:r>
              <a:rPr lang="fr-CA" dirty="0" smtClean="0"/>
              <a:t> et pour le </a:t>
            </a:r>
            <a:r>
              <a:rPr lang="fr-CA" b="1" dirty="0" smtClean="0">
                <a:solidFill>
                  <a:schemeClr val="accent2"/>
                </a:solidFill>
              </a:rPr>
              <a:t>nom</a:t>
            </a:r>
            <a:r>
              <a:rPr lang="fr-CA" dirty="0" smtClean="0">
                <a:solidFill>
                  <a:schemeClr val="accent2"/>
                </a:solidFill>
              </a:rPr>
              <a:t> </a:t>
            </a:r>
            <a:r>
              <a:rPr lang="fr-CA" dirty="0"/>
              <a:t>de l’évaluateur ou l'évaluatrice</a:t>
            </a:r>
          </a:p>
        </p:txBody>
      </p:sp>
    </p:spTree>
    <p:extLst>
      <p:ext uri="{BB962C8B-B14F-4D97-AF65-F5344CB8AC3E}">
        <p14:creationId xmlns:p14="http://schemas.microsoft.com/office/powerpoint/2010/main" val="1480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CA" dirty="0" smtClean="0"/>
              <a:t>Étape 4 - Assembler la grille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CA" smtClean="0"/>
              <a:t>Guide d’utilisation (s’il y a lieu)</a:t>
            </a:r>
          </a:p>
          <a:p>
            <a:pPr lvl="1">
              <a:lnSpc>
                <a:spcPct val="150000"/>
              </a:lnSpc>
            </a:pPr>
            <a:r>
              <a:rPr lang="fr-CA" smtClean="0"/>
              <a:t>Directives d’administration</a:t>
            </a:r>
          </a:p>
          <a:p>
            <a:pPr lvl="1">
              <a:lnSpc>
                <a:spcPct val="150000"/>
              </a:lnSpc>
            </a:pPr>
            <a:r>
              <a:rPr lang="fr-CA" smtClean="0"/>
              <a:t>Précisions relatives aux critères</a:t>
            </a:r>
          </a:p>
          <a:p>
            <a:pPr lvl="1">
              <a:lnSpc>
                <a:spcPct val="150000"/>
              </a:lnSpc>
            </a:pPr>
            <a:r>
              <a:rPr lang="fr-CA" smtClean="0"/>
              <a:t>Explications de l’échelle</a:t>
            </a:r>
          </a:p>
          <a:p>
            <a:pPr lvl="1">
              <a:lnSpc>
                <a:spcPct val="150000"/>
              </a:lnSpc>
            </a:pPr>
            <a:r>
              <a:rPr lang="fr-CA" smtClean="0"/>
              <a:t>Commentaires ou exemples pour préciser</a:t>
            </a:r>
          </a:p>
          <a:p>
            <a:pPr lvl="1">
              <a:lnSpc>
                <a:spcPct val="150000"/>
              </a:lnSpc>
            </a:pPr>
            <a:r>
              <a:rPr lang="fr-CA" smtClean="0"/>
              <a:t>Méthodes de notation, jugement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Étape 5 - Expérimenter la grille</a:t>
            </a:r>
          </a:p>
        </p:txBody>
      </p:sp>
      <p:sp>
        <p:nvSpPr>
          <p:cNvPr id="47107" name="Espace réservé du contenu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CA" dirty="0" smtClean="0"/>
              <a:t>Valider la grille</a:t>
            </a:r>
          </a:p>
          <a:p>
            <a:pPr lvl="1"/>
            <a:r>
              <a:rPr lang="fr-CA" dirty="0" smtClean="0"/>
              <a:t>Mise à l’essai</a:t>
            </a:r>
          </a:p>
          <a:p>
            <a:pPr lvl="1"/>
            <a:r>
              <a:rPr lang="fr-CA" dirty="0" smtClean="0"/>
              <a:t>Consultation des collègues</a:t>
            </a:r>
          </a:p>
          <a:p>
            <a:endParaRPr lang="fr-CA" dirty="0" smtClean="0"/>
          </a:p>
          <a:p>
            <a:r>
              <a:rPr lang="fr-CA" dirty="0" smtClean="0"/>
              <a:t>Adapter et réviser</a:t>
            </a:r>
          </a:p>
          <a:p>
            <a:pPr lvl="1"/>
            <a:r>
              <a:rPr lang="fr-CA" dirty="0" smtClean="0"/>
              <a:t>Caractère évolutif</a:t>
            </a:r>
          </a:p>
          <a:p>
            <a:endParaRPr lang="fr-CA" dirty="0" smtClean="0"/>
          </a:p>
          <a:p>
            <a:r>
              <a:rPr lang="fr-CA" dirty="0" smtClean="0"/>
              <a:t>Faire participer les étudiants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648" y="164205"/>
            <a:ext cx="8153400" cy="990600"/>
          </a:xfrm>
        </p:spPr>
        <p:txBody>
          <a:bodyPr>
            <a:normAutofit fontScale="90000"/>
          </a:bodyPr>
          <a:lstStyle/>
          <a:p>
            <a:pPr>
              <a:lnSpc>
                <a:spcPts val="5000"/>
              </a:lnSpc>
            </a:pPr>
            <a:r>
              <a:rPr lang="fr-CA" dirty="0" smtClean="0"/>
              <a:t>Exemples des vices de construction les plus fréquemment rencontrés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Formulation des critères </a:t>
            </a:r>
            <a:br>
              <a:rPr lang="fr-CA" dirty="0" smtClean="0"/>
            </a:br>
            <a:r>
              <a:rPr lang="fr-CA" dirty="0" smtClean="0"/>
              <a:t>ou description des échelons ambiguës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Critères se recoupent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Nombre de critères et d’éléments observables trop élevé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fr-CA" dirty="0"/>
              <a:t>C</a:t>
            </a:r>
            <a:r>
              <a:rPr lang="fr-CA" dirty="0" smtClean="0"/>
              <a:t>atégories de l'échelle non exhaustives</a:t>
            </a:r>
          </a:p>
          <a:p>
            <a:pPr>
              <a:lnSpc>
                <a:spcPts val="3200"/>
              </a:lnSpc>
              <a:spcBef>
                <a:spcPts val="1800"/>
              </a:spcBef>
            </a:pPr>
            <a:r>
              <a:rPr lang="fr-CA" dirty="0" smtClean="0"/>
              <a:t>Catégories de l'échelle non mutuellement exclusives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smtClean="0"/>
              <a:t>Exemples d’erreurs les plus fréquentes faites par les utilisateurs </a:t>
            </a:r>
            <a:endParaRPr lang="fr-CA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Interpréter les critères</a:t>
            </a:r>
          </a:p>
          <a:p>
            <a:endParaRPr lang="fr-CA" sz="3600" dirty="0" smtClean="0"/>
          </a:p>
          <a:p>
            <a:r>
              <a:rPr lang="fr-CA" sz="3600" dirty="0" smtClean="0"/>
              <a:t>Ajouter un échelon à l'échelle</a:t>
            </a:r>
          </a:p>
          <a:p>
            <a:endParaRPr lang="fr-CA" sz="3600" dirty="0" smtClean="0"/>
          </a:p>
          <a:p>
            <a:r>
              <a:rPr lang="fr-CA" sz="3600" dirty="0" smtClean="0"/>
              <a:t>Accorder une note sans utiliser l'échelle</a:t>
            </a:r>
          </a:p>
        </p:txBody>
      </p:sp>
    </p:spTree>
    <p:extLst>
      <p:ext uri="{BB962C8B-B14F-4D97-AF65-F5344CB8AC3E}">
        <p14:creationId xmlns:p14="http://schemas.microsoft.com/office/powerpoint/2010/main" val="271390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Synthèse de l’avant-midi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Retour sur le déroulement</a:t>
            </a:r>
          </a:p>
          <a:p>
            <a:endParaRPr lang="fr-CA" dirty="0" smtClean="0"/>
          </a:p>
          <a:p>
            <a:r>
              <a:rPr lang="fr-CA" dirty="0" smtClean="0"/>
              <a:t>Un aide-mémoire…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39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texte 3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362075" y="2943226"/>
            <a:ext cx="7123113" cy="2743200"/>
          </a:xfrm>
        </p:spPr>
        <p:txBody>
          <a:bodyPr>
            <a:normAutofit/>
          </a:bodyPr>
          <a:lstStyle/>
          <a:p>
            <a:r>
              <a:rPr lang="fr-CA" dirty="0" smtClean="0"/>
              <a:t>De retour à 13 h</a:t>
            </a:r>
            <a:endParaRPr lang="fr-CA" dirty="0"/>
          </a:p>
        </p:txBody>
      </p:sp>
      <p:sp>
        <p:nvSpPr>
          <p:cNvPr id="49155" name="Titr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Bon dîner!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Déroulement de l’après-midi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Activités </a:t>
            </a:r>
          </a:p>
          <a:p>
            <a:pPr lvl="1"/>
            <a:r>
              <a:rPr lang="fr-CA" dirty="0" smtClean="0"/>
              <a:t>Les facteurs qui peuvent influencer le jugement</a:t>
            </a:r>
          </a:p>
          <a:p>
            <a:r>
              <a:rPr lang="fr-CA" dirty="0" smtClean="0"/>
              <a:t>Élaboration de votre grille d’évaluation</a:t>
            </a:r>
          </a:p>
          <a:p>
            <a:r>
              <a:rPr lang="fr-CA" dirty="0" smtClean="0">
                <a:solidFill>
                  <a:schemeClr val="accent2"/>
                </a:solidFill>
              </a:rPr>
              <a:t>Pause 14 h 30</a:t>
            </a:r>
          </a:p>
          <a:p>
            <a:r>
              <a:rPr lang="fr-CA" dirty="0" smtClean="0"/>
              <a:t>Mise en commun</a:t>
            </a:r>
          </a:p>
          <a:p>
            <a:r>
              <a:rPr lang="fr-CA" dirty="0" smtClean="0"/>
              <a:t>Retour sur la journée</a:t>
            </a:r>
          </a:p>
          <a:p>
            <a:r>
              <a:rPr lang="fr-CA" dirty="0" smtClean="0">
                <a:solidFill>
                  <a:schemeClr val="accent2"/>
                </a:solidFill>
              </a:rPr>
              <a:t>16 h</a:t>
            </a:r>
            <a:r>
              <a:rPr lang="fr-CA" dirty="0" smtClean="0"/>
              <a:t> Fin de l’atelier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L’évaluation efficace</a:t>
            </a:r>
          </a:p>
        </p:txBody>
      </p:sp>
      <p:sp>
        <p:nvSpPr>
          <p:cNvPr id="51203" name="Espace réservé du contenu 4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fr-CA" dirty="0" smtClean="0"/>
              <a:t>Compléter individuellement l’exercice présenté à la page 42 de votre cahier du participant (5 minutes)</a:t>
            </a:r>
          </a:p>
          <a:p>
            <a:pPr eaLnBrk="1" hangingPunct="1"/>
            <a:endParaRPr lang="fr-CA" dirty="0" smtClean="0"/>
          </a:p>
          <a:p>
            <a:pPr eaLnBrk="1" hangingPunct="1"/>
            <a:r>
              <a:rPr lang="fr-CA" dirty="0" smtClean="0"/>
              <a:t>Mise en commun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531225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pc="-100" dirty="0" smtClean="0"/>
              <a:t>Les facteurs qui influencent le jugement</a:t>
            </a:r>
          </a:p>
        </p:txBody>
      </p:sp>
      <p:sp>
        <p:nvSpPr>
          <p:cNvPr id="4" name="Rectangle à coins arrondis 3"/>
          <p:cNvSpPr/>
          <p:nvPr>
            <p:custDataLst>
              <p:tags r:id="rId2"/>
            </p:custDataLst>
          </p:nvPr>
        </p:nvSpPr>
        <p:spPr>
          <a:xfrm>
            <a:off x="387350" y="1571221"/>
            <a:ext cx="2906713" cy="14206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2400" b="1" dirty="0"/>
              <a:t>L’effet de l’ordre</a:t>
            </a:r>
          </a:p>
        </p:txBody>
      </p:sp>
      <p:sp>
        <p:nvSpPr>
          <p:cNvPr id="5" name="Rectangle à coins arrondis 4"/>
          <p:cNvSpPr/>
          <p:nvPr>
            <p:custDataLst>
              <p:tags r:id="rId3"/>
            </p:custDataLst>
          </p:nvPr>
        </p:nvSpPr>
        <p:spPr>
          <a:xfrm>
            <a:off x="5680075" y="1571221"/>
            <a:ext cx="2906713" cy="14206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2400" b="1" dirty="0"/>
              <a:t>La fatigue et la personnalité du correcteur</a:t>
            </a:r>
          </a:p>
        </p:txBody>
      </p:sp>
      <p:sp>
        <p:nvSpPr>
          <p:cNvPr id="6" name="Rectangle à coins arrondis 5"/>
          <p:cNvSpPr/>
          <p:nvPr>
            <p:custDataLst>
              <p:tags r:id="rId4"/>
            </p:custDataLst>
          </p:nvPr>
        </p:nvSpPr>
        <p:spPr>
          <a:xfrm>
            <a:off x="5664200" y="4676122"/>
            <a:ext cx="2906713" cy="14206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2400" b="1" dirty="0"/>
              <a:t>L’effet de halo et l’effet de contamination</a:t>
            </a:r>
          </a:p>
        </p:txBody>
      </p:sp>
      <p:sp>
        <p:nvSpPr>
          <p:cNvPr id="7" name="Rectangle à coins arrondis 6"/>
          <p:cNvSpPr/>
          <p:nvPr>
            <p:custDataLst>
              <p:tags r:id="rId5"/>
            </p:custDataLst>
          </p:nvPr>
        </p:nvSpPr>
        <p:spPr>
          <a:xfrm>
            <a:off x="387350" y="4660247"/>
            <a:ext cx="2906713" cy="14206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2400" b="1" dirty="0"/>
              <a:t>Les attentes et les critères émergents</a:t>
            </a:r>
          </a:p>
        </p:txBody>
      </p:sp>
      <p:sp>
        <p:nvSpPr>
          <p:cNvPr id="8" name="Étiquette 7"/>
          <p:cNvSpPr/>
          <p:nvPr>
            <p:custDataLst>
              <p:tags r:id="rId6"/>
            </p:custDataLst>
          </p:nvPr>
        </p:nvSpPr>
        <p:spPr>
          <a:xfrm>
            <a:off x="3041650" y="2679832"/>
            <a:ext cx="2906713" cy="227853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400" b="1" dirty="0"/>
              <a:t>Ce qui peut influencer le </a:t>
            </a:r>
            <a:r>
              <a:rPr lang="fr-CA" sz="2400" b="1" dirty="0" smtClean="0"/>
              <a:t>jugement</a:t>
            </a:r>
            <a:br>
              <a:rPr lang="fr-CA" sz="2400" b="1" dirty="0" smtClean="0"/>
            </a:br>
            <a:endParaRPr lang="fr-CA" sz="2400" b="1" dirty="0"/>
          </a:p>
          <a:p>
            <a:pPr algn="ctr">
              <a:defRPr/>
            </a:pPr>
            <a:r>
              <a:rPr lang="fr-CA" sz="2400" b="1" dirty="0"/>
              <a:t>Les solutions possibles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Déroulement de la journée (AM)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Accueil et présentations</a:t>
            </a:r>
          </a:p>
          <a:p>
            <a:r>
              <a:rPr lang="fr-CA" dirty="0" smtClean="0"/>
              <a:t>Démarche d’élaboration </a:t>
            </a:r>
            <a:r>
              <a:rPr lang="fr-CA" dirty="0"/>
              <a:t>(5 étapes) d’une </a:t>
            </a:r>
            <a:r>
              <a:rPr lang="fr-CA" dirty="0" smtClean="0"/>
              <a:t>grille d’évaluation à partir d’une mise en situation</a:t>
            </a:r>
          </a:p>
          <a:p>
            <a:r>
              <a:rPr lang="fr-CA" dirty="0">
                <a:solidFill>
                  <a:schemeClr val="accent1"/>
                </a:solidFill>
              </a:rPr>
              <a:t>10 h 15 </a:t>
            </a:r>
            <a:r>
              <a:rPr lang="fr-CA" dirty="0" smtClean="0">
                <a:solidFill>
                  <a:schemeClr val="accent1"/>
                </a:solidFill>
              </a:rPr>
              <a:t>Pause – Salon du livre</a:t>
            </a:r>
            <a:endParaRPr lang="fr-CA" dirty="0">
              <a:solidFill>
                <a:schemeClr val="accent1"/>
              </a:solidFill>
            </a:endParaRPr>
          </a:p>
          <a:p>
            <a:r>
              <a:rPr lang="fr-CA" dirty="0" smtClean="0"/>
              <a:t>Mise en situation (suite)</a:t>
            </a:r>
          </a:p>
          <a:p>
            <a:r>
              <a:rPr lang="fr-CA" dirty="0" smtClean="0"/>
              <a:t>Synthèse de l’avant-midi</a:t>
            </a:r>
          </a:p>
          <a:p>
            <a:r>
              <a:rPr lang="fr-CA" dirty="0">
                <a:solidFill>
                  <a:schemeClr val="accent1"/>
                </a:solidFill>
              </a:rPr>
              <a:t>Dîner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CA" dirty="0" smtClean="0"/>
              <a:t>Exercice : Les pistes de solutions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Consigne 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fr-CA" dirty="0" smtClean="0"/>
              <a:t>Puisque des facteurs influencent effectivement le jugement, trouvons ensemble des pistes de solutions pour tenter de contrer ces effets. </a:t>
            </a:r>
            <a:endParaRPr lang="fr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Au travail…</a:t>
            </a:r>
            <a:endParaRPr lang="fr-CA" dirty="0" smtClean="0"/>
          </a:p>
        </p:txBody>
      </p:sp>
      <p:sp>
        <p:nvSpPr>
          <p:cNvPr id="54275" name="Rectangle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À votre tour d’élaborer, de réviser ou d’améliorer une grille d’évaluation (60 minutes)</a:t>
            </a:r>
          </a:p>
          <a:p>
            <a:r>
              <a:rPr lang="fr-CA" dirty="0" smtClean="0"/>
              <a:t>Par la suite, transférer votre production sur une grille vierge</a:t>
            </a:r>
          </a:p>
          <a:p>
            <a:endParaRPr lang="fr-CA" dirty="0" smtClean="0"/>
          </a:p>
          <a:p>
            <a:r>
              <a:rPr lang="fr-CA" dirty="0" smtClean="0"/>
              <a:t>Pause 14 h 30</a:t>
            </a:r>
          </a:p>
          <a:p>
            <a:endParaRPr lang="fr-CA" dirty="0" smtClean="0"/>
          </a:p>
          <a:p>
            <a:r>
              <a:rPr lang="fr-CA" dirty="0" smtClean="0"/>
              <a:t>Mise en commun; présentation du contexte et des grilles élaborées à14 h 45</a:t>
            </a:r>
          </a:p>
          <a:p>
            <a:pPr lvl="1"/>
            <a:r>
              <a:rPr lang="fr-CA" dirty="0" smtClean="0"/>
              <a:t>Point positif et point à améliorer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Synthèse</a:t>
            </a:r>
          </a:p>
        </p:txBody>
      </p:sp>
      <p:sp>
        <p:nvSpPr>
          <p:cNvPr id="40963" name="Rectangle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Complétez la fiche de réflexion personnelle </a:t>
            </a:r>
            <a:br>
              <a:rPr lang="fr-CA" dirty="0" smtClean="0"/>
            </a:br>
            <a:r>
              <a:rPr lang="fr-CA" dirty="0" smtClean="0"/>
              <a:t>à la page </a:t>
            </a:r>
            <a:r>
              <a:rPr lang="fr-CA" dirty="0" smtClean="0">
                <a:solidFill>
                  <a:schemeClr val="accent2"/>
                </a:solidFill>
              </a:rPr>
              <a:t>48</a:t>
            </a:r>
            <a:r>
              <a:rPr lang="fr-CA" dirty="0" smtClean="0"/>
              <a:t> de votre cahier</a:t>
            </a:r>
          </a:p>
          <a:p>
            <a:endParaRPr lang="fr-CA" dirty="0" smtClean="0"/>
          </a:p>
          <a:p>
            <a:r>
              <a:rPr lang="fr-CA" dirty="0" smtClean="0"/>
              <a:t>Partage de vos réflexions</a:t>
            </a:r>
          </a:p>
          <a:p>
            <a:endParaRPr lang="fr-CA" dirty="0" smtClean="0"/>
          </a:p>
          <a:p>
            <a:r>
              <a:rPr lang="fr-CA" dirty="0" smtClean="0"/>
              <a:t>Suivis ?</a:t>
            </a:r>
          </a:p>
          <a:p>
            <a:endParaRPr lang="fr-CA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Pour aller plus loin…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Cahier p. 49-50</a:t>
            </a:r>
          </a:p>
          <a:p>
            <a:r>
              <a:rPr lang="fr-CA" dirty="0" smtClean="0"/>
              <a:t>Quelques sites</a:t>
            </a:r>
          </a:p>
          <a:p>
            <a:pPr lvl="1"/>
            <a:r>
              <a:rPr lang="fr-CA" dirty="0" smtClean="0"/>
              <a:t>Enseigner à l’université dans une approche-programme : </a:t>
            </a:r>
            <a:r>
              <a:rPr lang="fr-CA" dirty="0" smtClean="0">
                <a:hlinkClick r:id="rId5"/>
              </a:rPr>
              <a:t>http://www.polymtl.ca/livreeuap/</a:t>
            </a:r>
            <a:endParaRPr lang="fr-CA" dirty="0" smtClean="0"/>
          </a:p>
          <a:p>
            <a:pPr lvl="1"/>
            <a:r>
              <a:rPr lang="fr-CA" dirty="0" smtClean="0"/>
              <a:t>Site de Jon Mueller : </a:t>
            </a:r>
            <a:r>
              <a:rPr lang="fr-CA" dirty="0" smtClean="0">
                <a:hlinkClick r:id="rId6"/>
              </a:rPr>
              <a:t>http://jonathan.mueller.faculty.noctrl.edu/toolbox/rubrics.htm</a:t>
            </a:r>
            <a:endParaRPr lang="fr-CA" dirty="0" smtClean="0"/>
          </a:p>
          <a:p>
            <a:pPr lvl="1"/>
            <a:r>
              <a:rPr lang="fr-CA" dirty="0" smtClean="0"/>
              <a:t>Blogue en pédagogie universitaire : </a:t>
            </a:r>
            <a:r>
              <a:rPr lang="fr-CA" dirty="0" smtClean="0">
                <a:hlinkClick r:id="rId7"/>
              </a:rPr>
              <a:t>http://pedagogieuniversitaire.wordpress.com/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Évaluation de la journée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648" y="1600199"/>
            <a:ext cx="8153400" cy="1384739"/>
          </a:xfrm>
        </p:spPr>
        <p:txBody>
          <a:bodyPr/>
          <a:lstStyle/>
          <a:p>
            <a:r>
              <a:rPr lang="fr-CA" dirty="0" smtClean="0"/>
              <a:t>Veuillez remplir le formulaire d’appréciation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7" name="ZoneTexte 6"/>
          <p:cNvSpPr txBox="1"/>
          <p:nvPr>
            <p:custDataLst>
              <p:tags r:id="rId3"/>
            </p:custDataLst>
          </p:nvPr>
        </p:nvSpPr>
        <p:spPr>
          <a:xfrm>
            <a:off x="752475" y="3333750"/>
            <a:ext cx="7641020" cy="17903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eaLnBrk="0" hangingPunct="0">
              <a:defRPr sz="44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CA" dirty="0"/>
              <a:t>Merci de votre </a:t>
            </a:r>
            <a:r>
              <a:rPr lang="fr-CA" dirty="0" smtClean="0"/>
              <a:t>participation !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Déroulement de la journée (PM)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</a:t>
            </a:r>
            <a:r>
              <a:rPr lang="fr-CA" dirty="0"/>
              <a:t>facteurs qui peuvent influencer le jugement</a:t>
            </a:r>
          </a:p>
          <a:p>
            <a:r>
              <a:rPr lang="fr-CA" dirty="0" smtClean="0"/>
              <a:t>Élaboration de votre grille d’évaluation</a:t>
            </a:r>
          </a:p>
          <a:p>
            <a:r>
              <a:rPr lang="fr-CA" dirty="0" smtClean="0">
                <a:solidFill>
                  <a:schemeClr val="accent1"/>
                </a:solidFill>
              </a:rPr>
              <a:t>14 h 30 - Pause</a:t>
            </a:r>
          </a:p>
          <a:p>
            <a:r>
              <a:rPr lang="fr-CA" dirty="0" smtClean="0"/>
              <a:t>Mise en commun</a:t>
            </a:r>
          </a:p>
          <a:p>
            <a:r>
              <a:rPr lang="fr-CA" dirty="0" smtClean="0"/>
              <a:t>Retour sur la journée</a:t>
            </a:r>
          </a:p>
          <a:p>
            <a:r>
              <a:rPr lang="fr-CA" dirty="0" smtClean="0">
                <a:solidFill>
                  <a:schemeClr val="accent1"/>
                </a:solidFill>
              </a:rPr>
              <a:t>16 h - Fin de l’atelier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Réflexion individuelle préalable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Mise en commun et échanges 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Qu’aimeriez-vous apprendre au sujet des grilles d’évaluation?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Utilisez-vous déjà des grilles d’évaluation? Pour quels travaux vous seraient-elles utiles?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Qu’est-ce qu’une </a:t>
            </a:r>
            <a:r>
              <a:rPr lang="fr-CA" b="1" dirty="0" smtClean="0"/>
              <a:t>grille d’évaluation?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45365909"/>
              </p:ext>
            </p:extLst>
          </p:nvPr>
        </p:nvGraphicFramePr>
        <p:xfrm>
          <a:off x="669701" y="1738650"/>
          <a:ext cx="8113693" cy="4262905"/>
        </p:xfrm>
        <a:graphic>
          <a:graphicData uri="http://schemas.openxmlformats.org/drawingml/2006/table">
            <a:tbl>
              <a:tblPr/>
              <a:tblGrid>
                <a:gridCol w="1312328"/>
                <a:gridCol w="2571073"/>
                <a:gridCol w="1057573"/>
                <a:gridCol w="1057573"/>
                <a:gridCol w="1057573"/>
                <a:gridCol w="1057573"/>
              </a:tblGrid>
              <a:tr h="633675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Critères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Éléments observables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b="1" spc="-1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Échelle</a:t>
                      </a:r>
                      <a:endParaRPr lang="fr-CA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608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12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Échelon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12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Échelon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12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Échelon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12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Échelon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33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1600" b="1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633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33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FF"/>
                    </a:solidFill>
                  </a:tcPr>
                </a:tc>
              </a:tr>
              <a:tr h="633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336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4300" algn="l"/>
                          <a:tab pos="457200" algn="l"/>
                        </a:tabLst>
                      </a:pPr>
                      <a:r>
                        <a:rPr lang="fr-CA" sz="2000" spc="-1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Préalable : Préciser le contexte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612648" y="1600198"/>
            <a:ext cx="8153400" cy="4787723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Le but de l’évaluation</a:t>
            </a:r>
          </a:p>
          <a:p>
            <a:pPr lvl="2"/>
            <a:r>
              <a:rPr lang="fr-CA" dirty="0" smtClean="0"/>
              <a:t>Formative? Sommative?</a:t>
            </a:r>
          </a:p>
          <a:p>
            <a:r>
              <a:rPr lang="fr-CA" dirty="0" smtClean="0"/>
              <a:t>Les apprentissages à évaluer</a:t>
            </a:r>
          </a:p>
          <a:p>
            <a:pPr lvl="2"/>
            <a:r>
              <a:rPr lang="fr-CA" dirty="0" smtClean="0"/>
              <a:t>Cognitif? Attitudes? Créativité?</a:t>
            </a:r>
          </a:p>
          <a:p>
            <a:r>
              <a:rPr lang="fr-CA" dirty="0" smtClean="0"/>
              <a:t>La tâche soumise</a:t>
            </a:r>
          </a:p>
          <a:p>
            <a:pPr lvl="2"/>
            <a:r>
              <a:rPr lang="fr-CA" dirty="0" smtClean="0"/>
              <a:t>Simple? Complexe?</a:t>
            </a:r>
          </a:p>
          <a:p>
            <a:r>
              <a:rPr lang="fr-CA" dirty="0" smtClean="0"/>
              <a:t>Les étudiants</a:t>
            </a:r>
          </a:p>
          <a:p>
            <a:pPr lvl="2"/>
            <a:r>
              <a:rPr lang="fr-CA" dirty="0" smtClean="0"/>
              <a:t>Nombre?</a:t>
            </a:r>
          </a:p>
          <a:p>
            <a:r>
              <a:rPr lang="fr-CA" dirty="0" smtClean="0"/>
              <a:t>Le moment</a:t>
            </a:r>
          </a:p>
          <a:p>
            <a:pPr lvl="2"/>
            <a:r>
              <a:rPr lang="fr-CA" dirty="0" smtClean="0"/>
              <a:t>Début/fin de session? De programme?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2EB0"/>
      </a:accent1>
      <a:accent2>
        <a:srgbClr val="F82C88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2EB0"/>
      </a:hlink>
      <a:folHlink>
        <a:srgbClr val="968C8C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Motivation_V7juin2011</Template>
  <TotalTime>8859</TotalTime>
  <Words>2417</Words>
  <Application>Microsoft Office PowerPoint</Application>
  <PresentationFormat>Affichage à l'écran (4:3)</PresentationFormat>
  <Paragraphs>850</Paragraphs>
  <Slides>54</Slides>
  <Notes>52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Médian</vt:lpstr>
      <vt:lpstr>Élaboration de grilles d’évaluation</vt:lpstr>
      <vt:lpstr>Bienvenue!</vt:lpstr>
      <vt:lpstr>Objectifs de la formation</vt:lpstr>
      <vt:lpstr>Approche privilégiée</vt:lpstr>
      <vt:lpstr>Déroulement de la journée (AM)</vt:lpstr>
      <vt:lpstr>Déroulement de la journée (PM)</vt:lpstr>
      <vt:lpstr>Réflexion individuelle préalable</vt:lpstr>
      <vt:lpstr>Qu’est-ce qu’une grille d’évaluation?</vt:lpstr>
      <vt:lpstr>Préalable : Préciser le contexte</vt:lpstr>
      <vt:lpstr>Démarche d’élaboration </vt:lpstr>
      <vt:lpstr>Étape 1A - Choisir les critères d’évaluation</vt:lpstr>
      <vt:lpstr>Consignes</vt:lpstr>
      <vt:lpstr>Relation énoncé-critères</vt:lpstr>
      <vt:lpstr>Éléments de l’énoncé de la tâche</vt:lpstr>
      <vt:lpstr>Étape 1B - Préciser les éléments observables</vt:lpstr>
      <vt:lpstr>Éléments observables (suite)</vt:lpstr>
      <vt:lpstr>Un exemple pour l’écrit…</vt:lpstr>
      <vt:lpstr>Consigne</vt:lpstr>
      <vt:lpstr>Pause </vt:lpstr>
      <vt:lpstr>Étape 2 - Choisir l’échelle d’appréciation</vt:lpstr>
      <vt:lpstr>Les échelles uniformes quantitatives</vt:lpstr>
      <vt:lpstr>Les échelles uniformes qualitatives</vt:lpstr>
      <vt:lpstr>Les échelles descriptives analytiques</vt:lpstr>
      <vt:lpstr>Les échelles descriptives globales</vt:lpstr>
      <vt:lpstr>Les listes de vérification</vt:lpstr>
      <vt:lpstr>Activité : Choisir l’échelle</vt:lpstr>
      <vt:lpstr>Étape 3 - Le jugement global</vt:lpstr>
      <vt:lpstr>Exemple : Pondérer les critères, faire un score total et déterminer un seuil de réussite</vt:lpstr>
      <vt:lpstr>Pondérer les critères, établir un score total, déterminer un seuil de réussite et préciser des règles ou des exigences spécifiques en fonction d’un critère ou d’un regroupement de critères</vt:lpstr>
      <vt:lpstr>Échelles descriptives globales : déterminer le niveau correspondant à celui attendu pour considérer qu’il y a réussite</vt:lpstr>
      <vt:lpstr>Échelle descriptive globale :  correspondance entre niveau attendu et cote</vt:lpstr>
      <vt:lpstr>Échelle descriptive globale :  correspondance entre niveau attendu et note</vt:lpstr>
      <vt:lpstr>Exercice : pondérer la grille</vt:lpstr>
      <vt:lpstr>Poser le jugement global</vt:lpstr>
      <vt:lpstr>Le jugement global - exemple</vt:lpstr>
      <vt:lpstr>Le jugement global – exemple 2</vt:lpstr>
      <vt:lpstr>Caractéristiques de la rétroaction efficace </vt:lpstr>
      <vt:lpstr>Rétroaction efficace (suite)</vt:lpstr>
      <vt:lpstr>Étape 4 - Assembler la grille</vt:lpstr>
      <vt:lpstr>Étape 4 - Assembler la grille</vt:lpstr>
      <vt:lpstr>Étape 4 - Assembler la grille</vt:lpstr>
      <vt:lpstr>Étape 5 - Expérimenter la grille</vt:lpstr>
      <vt:lpstr>Exemples des vices de construction les plus fréquemment rencontrés</vt:lpstr>
      <vt:lpstr>Exemples d’erreurs les plus fréquentes faites par les utilisateurs </vt:lpstr>
      <vt:lpstr>Synthèse de l’avant-midi</vt:lpstr>
      <vt:lpstr>Bon dîner!</vt:lpstr>
      <vt:lpstr>Déroulement de l’après-midi</vt:lpstr>
      <vt:lpstr>L’évaluation efficace</vt:lpstr>
      <vt:lpstr>Les facteurs qui influencent le jugement</vt:lpstr>
      <vt:lpstr>Exercice : Les pistes de solutions</vt:lpstr>
      <vt:lpstr>Au travail…</vt:lpstr>
      <vt:lpstr>Synthèse</vt:lpstr>
      <vt:lpstr>Pour aller plus loin…</vt:lpstr>
      <vt:lpstr>Évaluation de la journée</vt:lpstr>
    </vt:vector>
  </TitlesOfParts>
  <Company>École de technologie supérieure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Élaboration de grilles d’évaluation</dc:title>
  <dc:creator>Sylvie Doré</dc:creator>
  <cp:lastModifiedBy>Hélène Bilodeau</cp:lastModifiedBy>
  <cp:revision>379</cp:revision>
  <cp:lastPrinted>2011-02-02T14:18:26Z</cp:lastPrinted>
  <dcterms:created xsi:type="dcterms:W3CDTF">2008-06-06T14:52:52Z</dcterms:created>
  <dcterms:modified xsi:type="dcterms:W3CDTF">2011-06-09T13:23:06Z</dcterms:modified>
</cp:coreProperties>
</file>